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86" r:id="rId3"/>
    <p:sldId id="259" r:id="rId4"/>
    <p:sldId id="287" r:id="rId5"/>
    <p:sldId id="258" r:id="rId6"/>
    <p:sldId id="290" r:id="rId7"/>
    <p:sldId id="28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89" r:id="rId16"/>
    <p:sldId id="294" r:id="rId17"/>
    <p:sldId id="291" r:id="rId18"/>
    <p:sldId id="292" r:id="rId19"/>
    <p:sldId id="293" r:id="rId20"/>
    <p:sldId id="295" r:id="rId21"/>
    <p:sldId id="283" r:id="rId22"/>
    <p:sldId id="296" r:id="rId23"/>
    <p:sldId id="284" r:id="rId24"/>
    <p:sldId id="297" r:id="rId25"/>
    <p:sldId id="298" r:id="rId26"/>
    <p:sldId id="268" r:id="rId27"/>
    <p:sldId id="269" r:id="rId28"/>
    <p:sldId id="270" r:id="rId29"/>
    <p:sldId id="277" r:id="rId30"/>
    <p:sldId id="278" r:id="rId31"/>
    <p:sldId id="279" r:id="rId32"/>
    <p:sldId id="280" r:id="rId33"/>
    <p:sldId id="281" r:id="rId34"/>
    <p:sldId id="282" r:id="rId35"/>
    <p:sldId id="299" r:id="rId36"/>
    <p:sldId id="285" r:id="rId37"/>
  </p:sldIdLst>
  <p:sldSz cx="10693400" cy="75565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an BELAUBE" initials="JB" lastIdx="1" clrIdx="0">
    <p:extLst>
      <p:ext uri="{19B8F6BF-5375-455C-9EA6-DF929625EA0E}">
        <p15:presenceInfo xmlns:p15="http://schemas.microsoft.com/office/powerpoint/2012/main" userId="S-1-5-21-677741470-225740451-1059760181-11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12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compatLnSpc="0">
            <a:noAutofit/>
          </a:bodyPr>
          <a:lstStyle/>
          <a:p>
            <a:pPr lvl="0" rtl="0" hangingPunct="0">
              <a:buNone/>
              <a:tabLst/>
              <a:defRPr sz="1400"/>
            </a:pPr>
            <a:endParaRPr lang="fr-FR" sz="1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compatLnSpc="0">
            <a:noAutofit/>
          </a:bodyPr>
          <a:lstStyle/>
          <a:p>
            <a:pPr lvl="0" algn="r" rtl="0" hangingPunct="0">
              <a:buNone/>
              <a:tabLst/>
              <a:defRPr sz="1400"/>
            </a:pPr>
            <a:endParaRPr lang="fr-FR" sz="1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b" compatLnSpc="0">
            <a:noAutofit/>
          </a:bodyPr>
          <a:lstStyle/>
          <a:p>
            <a:pPr lvl="0" rtl="0" hangingPunct="0">
              <a:buNone/>
              <a:tabLst/>
              <a:defRPr sz="1400"/>
            </a:pPr>
            <a:endParaRPr lang="fr-FR" sz="1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b" compatLnSpc="0">
            <a:noAutofit/>
          </a:bodyPr>
          <a:lstStyle/>
          <a:p>
            <a:pPr lvl="0" algn="r" rtl="0" hangingPunct="0">
              <a:buNone/>
              <a:tabLst/>
              <a:defRPr sz="1400"/>
            </a:pPr>
            <a:fld id="{B133FBCC-6049-41DA-ADB1-9457DB27B13E}" type="slidenum">
              <a:t>‹N°›</a:t>
            </a:fld>
            <a:endParaRPr lang="fr-FR" sz="1400">
              <a:latin typeface="Times New Roman" pitchFamily="18"/>
              <a:ea typeface="Segoe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68310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Times New Roman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C7CA0D1A-5D6E-4023-9D9B-33609CDD89C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20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92676C3-1431-44E3-8659-0B4E8B71DFCC}" type="slidenum">
              <a:t>1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4746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49034C2-D897-4BE6-B985-D79E930687C7}" type="slidenum">
              <a:t>14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2279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140E323-0AD4-40F2-8CAD-EE399C17E7D9}" type="slidenum">
              <a:t>21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220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C8BFE0D-3BEB-4714-8C02-EE7CD9508C5E}" type="slidenum">
              <a:t>23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2937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1A968A6-FE0A-4455-A93C-EAEC83C19540}" type="slidenum">
              <a:t>26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4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087407D-77F1-406E-991B-A6E716BFD254}" type="slidenum">
              <a:t>27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6266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CDF8157-5B68-4E34-B0EF-38FDEED7151F}" type="slidenum">
              <a:t>28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646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EF6BC2B-8B09-4C65-BB2D-4F3B13B6E728}" type="slidenum">
              <a:t>29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237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68E00BE-5228-4DBB-8A32-10C5CB22368E}" type="slidenum">
              <a:t>30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829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EC1AA4F-C73B-4CE9-ACED-950AB1137600}" type="slidenum">
              <a:t>31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3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569DA6C-62E0-44DC-9A02-E9018D727C3D}" type="slidenum">
              <a:t>32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9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11524C7-E047-4596-A1B7-ECC290B783AA}" type="slidenum">
              <a:t>3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632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FE7D798-0DFC-40BC-B844-CEAECB532A95}" type="slidenum">
              <a:t>33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2783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DA4D08B-F5B6-4E91-986C-125788837B03}" type="slidenum">
              <a:t>34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94312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71862A7-0512-43A5-8FA4-A016339E6681}" type="slidenum">
              <a:t>36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506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F57B88F-A536-4CCD-9B86-BC81EA47A157}" type="slidenum">
              <a:t>5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54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1713107-4EA0-4C6F-A901-14D58A9FB965}" type="slidenum">
              <a:t>8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95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7D67D9C-0D83-40B3-A280-B6E046411B49}" type="slidenum">
              <a:t>9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55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1B96269-9E24-4AAE-8582-B8482633B5BE}" type="slidenum">
              <a:t>10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233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73D8EBF-AD74-475A-8216-187891EE0B7F}" type="slidenum">
              <a:t>11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645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26874AB-AC67-42B5-BD55-6D42FC3243B4}" type="slidenum">
              <a:t>12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663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3C266BF-C5EB-4A63-B636-6377688C3A68}" type="slidenum">
              <a:t>13</a:t>
            </a:fld>
            <a:endParaRPr lang="fr-FR"/>
          </a:p>
        </p:txBody>
      </p:sp>
      <p:sp>
        <p:nvSpPr>
          <p:cNvPr id="2" name="Espace réservé de l'image des diapositives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42975" y="812800"/>
            <a:ext cx="5672138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Espace réservé des commentaires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1466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6675" y="1236663"/>
            <a:ext cx="8020050" cy="263048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6675" y="3968750"/>
            <a:ext cx="8020050" cy="182403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23178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9219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3350" y="287338"/>
            <a:ext cx="2405063" cy="5570537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4988" y="287338"/>
            <a:ext cx="7065962" cy="5570537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1326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7929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0250" y="1884363"/>
            <a:ext cx="9221788" cy="31432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0250" y="5056188"/>
            <a:ext cx="9221788" cy="1654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4833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4988" y="1684338"/>
            <a:ext cx="4735512" cy="41735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22900" y="1684338"/>
            <a:ext cx="4735513" cy="41735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5175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600" y="401638"/>
            <a:ext cx="9223375" cy="14605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6600" y="1852613"/>
            <a:ext cx="4524375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736600" y="2760663"/>
            <a:ext cx="4524375" cy="40592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13375" y="1852613"/>
            <a:ext cx="4546600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13375" y="2760663"/>
            <a:ext cx="4546600" cy="405923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66895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099166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77988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9638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46600" y="1087438"/>
            <a:ext cx="5413375" cy="5370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36600" y="2266950"/>
            <a:ext cx="3449638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4564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600" y="503238"/>
            <a:ext cx="3449638" cy="17637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46600" y="1087438"/>
            <a:ext cx="5413375" cy="53705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36600" y="2266950"/>
            <a:ext cx="3449638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59962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534600" y="286920"/>
            <a:ext cx="9623160" cy="1201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fr-FR"/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534600" y="1683719"/>
            <a:ext cx="9623160" cy="41734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hangingPunct="0">
        <a:tabLst/>
        <a:defRPr lang="fr-FR" sz="4400" b="0" i="0" u="none" strike="noStrike" kern="1200" cap="none">
          <a:ln>
            <a:noFill/>
          </a:ln>
          <a:latin typeface="Arial" pitchFamily="18"/>
          <a:ea typeface="Microsoft YaHei" pitchFamily="2"/>
          <a:cs typeface="Mangal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fr-FR" sz="3200" b="0" i="0" u="none" strike="noStrike" kern="1200" cap="none">
          <a:ln>
            <a:noFill/>
          </a:ln>
          <a:latin typeface="Arial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0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1.jp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8" name="Connecteur droit 7"/>
          <p:cNvSpPr/>
          <p:nvPr/>
        </p:nvSpPr>
        <p:spPr>
          <a:xfrm>
            <a:off x="3381840" y="4138920"/>
            <a:ext cx="4945320" cy="0"/>
          </a:xfrm>
          <a:prstGeom prst="line">
            <a:avLst/>
          </a:prstGeom>
          <a:noFill/>
          <a:ln w="18720" cap="flat">
            <a:solidFill>
              <a:srgbClr val="000066"/>
            </a:solidFill>
            <a:prstDash val="solid"/>
            <a:miter/>
          </a:ln>
        </p:spPr>
        <p:txBody>
          <a:bodyPr vert="horz" wrap="none" lIns="9360" tIns="9360" rIns="9360" bIns="936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4136" y="547199"/>
            <a:ext cx="2383560" cy="954719"/>
          </a:xfrm>
          <a:prstGeom prst="rect">
            <a:avLst/>
          </a:prstGeom>
          <a:noFill/>
          <a:ln>
            <a:noFill/>
            <a:tailEnd type="arrow"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720" y="603000"/>
            <a:ext cx="705960" cy="84311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15" name="ZoneTexte 14"/>
          <p:cNvSpPr txBox="1"/>
          <p:nvPr/>
        </p:nvSpPr>
        <p:spPr>
          <a:xfrm rot="5400000">
            <a:off x="-256140" y="7711740"/>
            <a:ext cx="186011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DGGDI - Formation</a:t>
            </a:r>
          </a:p>
        </p:txBody>
      </p:sp>
      <p:sp>
        <p:nvSpPr>
          <p:cNvPr id="19" name="ZoneTexte 18"/>
          <p:cNvSpPr txBox="1"/>
          <p:nvPr/>
        </p:nvSpPr>
        <p:spPr>
          <a:xfrm rot="5400000">
            <a:off x="753480" y="6976440"/>
            <a:ext cx="389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CIEL</a:t>
            </a:r>
          </a:p>
        </p:txBody>
      </p:sp>
      <p:sp>
        <p:nvSpPr>
          <p:cNvPr id="21" name="ZoneTexte 20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23" name="ZoneTexte 22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sp>
        <p:nvSpPr>
          <p:cNvPr id="28" name="ZoneTexte 27"/>
          <p:cNvSpPr txBox="1"/>
          <p:nvPr/>
        </p:nvSpPr>
        <p:spPr>
          <a:xfrm rot="5400000">
            <a:off x="-407700" y="7840980"/>
            <a:ext cx="21009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 F3/C1</a:t>
            </a:r>
          </a:p>
        </p:txBody>
      </p:sp>
      <p:sp>
        <p:nvSpPr>
          <p:cNvPr id="29" name="ZoneTexte 28"/>
          <p:cNvSpPr txBox="1"/>
          <p:nvPr/>
        </p:nvSpPr>
        <p:spPr>
          <a:xfrm rot="5400000">
            <a:off x="-274500" y="748314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1840" y="2257200"/>
            <a:ext cx="2070000" cy="179568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ZoneTexte 30"/>
          <p:cNvSpPr txBox="1"/>
          <p:nvPr/>
        </p:nvSpPr>
        <p:spPr>
          <a:xfrm rot="5400000">
            <a:off x="548460" y="688734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3216600" y="4562280"/>
            <a:ext cx="5028171" cy="3756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400" b="1" dirty="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CIEL /</a:t>
            </a:r>
            <a:r>
              <a:rPr lang="fr-FR" sz="2400" b="1" dirty="0" err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eDMS</a:t>
            </a:r>
            <a:r>
              <a:rPr lang="fr-FR" sz="2400" b="1" dirty="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 :  interprofessions viticoles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01" y="603000"/>
            <a:ext cx="1503013" cy="843119"/>
          </a:xfrm>
          <a:prstGeom prst="rect">
            <a:avLst/>
          </a:prstGeom>
        </p:spPr>
      </p:pic>
      <p:pic>
        <p:nvPicPr>
          <p:cNvPr id="2053" name="Image 6" descr="image0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69" y="2541722"/>
            <a:ext cx="2123268" cy="139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80" y="3040200"/>
            <a:ext cx="1025999" cy="1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00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60" y="463284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80" y="3041640"/>
            <a:ext cx="1025999" cy="1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9879119" y="6803640"/>
            <a:ext cx="18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 dirty="0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11</a:t>
            </a:r>
          </a:p>
        </p:txBody>
      </p:sp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15" name="ZoneTexte 14"/>
          <p:cNvSpPr txBox="1"/>
          <p:nvPr/>
        </p:nvSpPr>
        <p:spPr>
          <a:xfrm rot="5400000">
            <a:off x="-256140" y="7711740"/>
            <a:ext cx="186011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DGGDI - Formation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/>
          <p:cNvSpPr txBox="1"/>
          <p:nvPr/>
        </p:nvSpPr>
        <p:spPr>
          <a:xfrm rot="5400000">
            <a:off x="753480" y="6976440"/>
            <a:ext cx="389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CIEL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ZoneTexte 20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ZoneTexte 22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8640"/>
            <a:ext cx="704520" cy="245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193500" y="255546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8" name="ZoneTexte 27"/>
          <p:cNvSpPr txBox="1"/>
          <p:nvPr/>
        </p:nvSpPr>
        <p:spPr>
          <a:xfrm rot="5400000">
            <a:off x="-230220" y="742446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ZoneTexte 29"/>
          <p:cNvSpPr txBox="1"/>
          <p:nvPr/>
        </p:nvSpPr>
        <p:spPr>
          <a:xfrm rot="5400000">
            <a:off x="594180" y="682866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ZoneTexte 31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ZoneTexte 3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ZoneTexte 35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37" name="ZoneTexte 36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080" y="1015919"/>
            <a:ext cx="8090999" cy="33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ZoneTexte 38"/>
          <p:cNvSpPr txBox="1"/>
          <p:nvPr/>
        </p:nvSpPr>
        <p:spPr>
          <a:xfrm>
            <a:off x="4735800" y="423360"/>
            <a:ext cx="4144320" cy="434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Fonctionnalités CIEL internet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027760" y="1040759"/>
            <a:ext cx="135252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CIEL internet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548000" y="1526400"/>
            <a:ext cx="92160" cy="1148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90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765080" y="1443240"/>
            <a:ext cx="5925959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Une interface internet adaptée au profil de l’opérateur :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765080" y="1746719"/>
            <a:ext cx="334727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 Existence de </a:t>
            </a:r>
            <a:r>
              <a:rPr lang="fr-FR" sz="18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3 modèles de DRM ; </a:t>
            </a: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</a:t>
            </a:r>
          </a:p>
        </p:txBody>
      </p:sp>
      <p:sp>
        <p:nvSpPr>
          <p:cNvPr id="44" name="Connecteur droit 43"/>
          <p:cNvSpPr/>
          <p:nvPr/>
        </p:nvSpPr>
        <p:spPr>
          <a:xfrm>
            <a:off x="1765080" y="2262960"/>
            <a:ext cx="2693880" cy="0"/>
          </a:xfrm>
          <a:prstGeom prst="line">
            <a:avLst/>
          </a:prstGeom>
          <a:noFill/>
          <a:ln w="15120" cap="flat">
            <a:solidFill>
              <a:srgbClr val="002060"/>
            </a:solidFill>
            <a:prstDash val="solid"/>
            <a:miter/>
          </a:ln>
        </p:spPr>
        <p:txBody>
          <a:bodyPr vert="horz" wrap="none" lIns="7560" tIns="7560" rIns="7560" bIns="756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1765080" y="2021039"/>
            <a:ext cx="27468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Pour les opérateurs du lot 1 :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765080" y="2295360"/>
            <a:ext cx="592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</a:t>
            </a:r>
            <a:r>
              <a:rPr lang="fr-FR" sz="18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DRM en droits acquittés, DRM standard en droits suspendus ;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765080" y="2569680"/>
            <a:ext cx="50587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 saisie en mode DTI ou DTI+ </a:t>
            </a:r>
            <a:r>
              <a:rPr lang="fr-FR" sz="1800" i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via </a:t>
            </a: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portail Prodou@ne</a:t>
            </a:r>
          </a:p>
        </p:txBody>
      </p:sp>
      <p:sp>
        <p:nvSpPr>
          <p:cNvPr id="48" name="Connecteur droit 47"/>
          <p:cNvSpPr/>
          <p:nvPr/>
        </p:nvSpPr>
        <p:spPr>
          <a:xfrm>
            <a:off x="1765080" y="3090960"/>
            <a:ext cx="2693880" cy="0"/>
          </a:xfrm>
          <a:prstGeom prst="line">
            <a:avLst/>
          </a:prstGeom>
          <a:noFill/>
          <a:ln w="15120" cap="flat">
            <a:solidFill>
              <a:srgbClr val="002060"/>
            </a:solidFill>
            <a:prstDash val="solid"/>
            <a:miter/>
          </a:ln>
        </p:spPr>
        <p:txBody>
          <a:bodyPr vert="horz" wrap="none" lIns="7560" tIns="7560" rIns="7560" bIns="756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1765080" y="2849400"/>
            <a:ext cx="26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Pour les opérateurs du lot 2 :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765080" y="3123720"/>
            <a:ext cx="582876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 </a:t>
            </a:r>
            <a:r>
              <a:rPr lang="fr-FR" sz="18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DRM vitivinicole en droits suspendus et en droits acquittés ;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765080" y="3398040"/>
            <a:ext cx="80384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 pré-remplissage de la DRM suite à la déclaration économique effectuée sur le portail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765080" y="3672359"/>
            <a:ext cx="31996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interprofessionnel de l’opérateur ;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765080" y="4221000"/>
            <a:ext cx="622476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 </a:t>
            </a:r>
            <a:r>
              <a:rPr lang="fr-FR" sz="18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télépaiement accessible à tous les opérateurs ayant télédéclaré</a:t>
            </a: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.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1548000" y="4852440"/>
            <a:ext cx="92160" cy="1148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90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1765080" y="4770720"/>
            <a:ext cx="360180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Simplification du geste déclaratif :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765080" y="5075640"/>
            <a:ext cx="13644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899720" y="5099760"/>
            <a:ext cx="22942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Un seul geste déclaratif ;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1765080" y="5379120"/>
            <a:ext cx="45392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 Reprise des données saisies d’un mois à l’autre.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1548000" y="6012000"/>
            <a:ext cx="92160" cy="1148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90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1765080" y="5928839"/>
            <a:ext cx="458352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Une procédure de secours dématérialisée :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1765080" y="6233760"/>
            <a:ext cx="7848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1842479" y="6257880"/>
            <a:ext cx="43884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indisponibilité de CIEL = délai supplémentaire ;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1765080" y="6537240"/>
            <a:ext cx="71056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 indisponibilité d’un portail d’une interprofession : point en cours d’analyse.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1548000" y="8276039"/>
            <a:ext cx="5868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3400" y="6747479"/>
            <a:ext cx="465840" cy="30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00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60" y="463392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9874079" y="6803640"/>
            <a:ext cx="18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12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40" y="43020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040" y="4776120"/>
            <a:ext cx="623520" cy="22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 rot="5400000">
            <a:off x="193500" y="255546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3" name="ZoneTexte 22"/>
          <p:cNvSpPr txBox="1"/>
          <p:nvPr/>
        </p:nvSpPr>
        <p:spPr>
          <a:xfrm rot="5400000">
            <a:off x="-95581" y="741690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728820" y="682110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ZoneTexte 30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57080" y="1016999"/>
            <a:ext cx="8089560" cy="33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ZoneTexte 32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sp>
        <p:nvSpPr>
          <p:cNvPr id="34" name="Forme libre 33"/>
          <p:cNvSpPr/>
          <p:nvPr/>
        </p:nvSpPr>
        <p:spPr>
          <a:xfrm>
            <a:off x="1399320" y="1405800"/>
            <a:ext cx="125352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2509">
                <a:moveTo>
                  <a:pt x="0" y="0"/>
                </a:moveTo>
                <a:lnTo>
                  <a:pt x="3483" y="0"/>
                </a:lnTo>
                <a:lnTo>
                  <a:pt x="3483" y="2509"/>
                </a:lnTo>
                <a:lnTo>
                  <a:pt x="0" y="2509"/>
                </a:lnTo>
                <a:close/>
              </a:path>
            </a:pathLst>
          </a:custGeom>
          <a:solidFill>
            <a:srgbClr val="0066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903840" y="1054800"/>
            <a:ext cx="35989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Rappel : les producteurs viti dans CIEL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555560" y="1598760"/>
            <a:ext cx="1005119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Activités</a:t>
            </a:r>
          </a:p>
        </p:txBody>
      </p:sp>
      <p:sp>
        <p:nvSpPr>
          <p:cNvPr id="37" name="Forme libre 36"/>
          <p:cNvSpPr/>
          <p:nvPr/>
        </p:nvSpPr>
        <p:spPr>
          <a:xfrm>
            <a:off x="2652840" y="1405800"/>
            <a:ext cx="125208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79" h="2509">
                <a:moveTo>
                  <a:pt x="0" y="0"/>
                </a:moveTo>
                <a:lnTo>
                  <a:pt x="3479" y="0"/>
                </a:lnTo>
                <a:lnTo>
                  <a:pt x="3479" y="2509"/>
                </a:lnTo>
                <a:lnTo>
                  <a:pt x="0" y="2509"/>
                </a:lnTo>
                <a:close/>
              </a:path>
            </a:pathLst>
          </a:custGeom>
          <a:solidFill>
            <a:srgbClr val="0066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607760" y="1861920"/>
            <a:ext cx="837359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fiscales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961359" y="1598760"/>
            <a:ext cx="636120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Sous-</a:t>
            </a:r>
          </a:p>
        </p:txBody>
      </p:sp>
      <p:sp>
        <p:nvSpPr>
          <p:cNvPr id="40" name="Forme libre 39"/>
          <p:cNvSpPr/>
          <p:nvPr/>
        </p:nvSpPr>
        <p:spPr>
          <a:xfrm>
            <a:off x="3904920" y="1405800"/>
            <a:ext cx="125352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2509">
                <a:moveTo>
                  <a:pt x="0" y="0"/>
                </a:moveTo>
                <a:lnTo>
                  <a:pt x="3483" y="0"/>
                </a:lnTo>
                <a:lnTo>
                  <a:pt x="3483" y="2509"/>
                </a:lnTo>
                <a:lnTo>
                  <a:pt x="0" y="2509"/>
                </a:lnTo>
                <a:close/>
              </a:path>
            </a:pathLst>
          </a:custGeom>
          <a:solidFill>
            <a:srgbClr val="0066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2824200" y="1861920"/>
            <a:ext cx="909000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activités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4055039" y="1620360"/>
            <a:ext cx="1018799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Si cumul</a:t>
            </a:r>
          </a:p>
        </p:txBody>
      </p:sp>
      <p:sp>
        <p:nvSpPr>
          <p:cNvPr id="43" name="Forme libre 42"/>
          <p:cNvSpPr/>
          <p:nvPr/>
        </p:nvSpPr>
        <p:spPr>
          <a:xfrm>
            <a:off x="5158440" y="1405800"/>
            <a:ext cx="1483559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22" h="2509">
                <a:moveTo>
                  <a:pt x="0" y="0"/>
                </a:moveTo>
                <a:lnTo>
                  <a:pt x="4122" y="0"/>
                </a:lnTo>
                <a:lnTo>
                  <a:pt x="4122" y="2509"/>
                </a:lnTo>
                <a:lnTo>
                  <a:pt x="0" y="2509"/>
                </a:lnTo>
                <a:close/>
              </a:path>
            </a:pathLst>
          </a:custGeom>
          <a:solidFill>
            <a:srgbClr val="0066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065120" y="1883520"/>
            <a:ext cx="933480" cy="2199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d’activités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322240" y="1633320"/>
            <a:ext cx="1155960" cy="2199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Comptabilité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478199" y="1598760"/>
            <a:ext cx="64800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 </a:t>
            </a:r>
          </a:p>
        </p:txBody>
      </p:sp>
      <p:sp>
        <p:nvSpPr>
          <p:cNvPr id="47" name="Forme libre 46"/>
          <p:cNvSpPr/>
          <p:nvPr/>
        </p:nvSpPr>
        <p:spPr>
          <a:xfrm>
            <a:off x="6642000" y="1405800"/>
            <a:ext cx="60840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2509">
                <a:moveTo>
                  <a:pt x="0" y="0"/>
                </a:moveTo>
                <a:lnTo>
                  <a:pt x="1691" y="0"/>
                </a:lnTo>
                <a:lnTo>
                  <a:pt x="1691" y="2509"/>
                </a:lnTo>
                <a:lnTo>
                  <a:pt x="0" y="2509"/>
                </a:lnTo>
                <a:close/>
              </a:path>
            </a:pathLst>
          </a:custGeom>
          <a:solidFill>
            <a:srgbClr val="0066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5431680" y="1861920"/>
            <a:ext cx="938160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matières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818399" y="1598760"/>
            <a:ext cx="320760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N°</a:t>
            </a:r>
          </a:p>
        </p:txBody>
      </p:sp>
      <p:sp>
        <p:nvSpPr>
          <p:cNvPr id="50" name="Forme libre 49"/>
          <p:cNvSpPr/>
          <p:nvPr/>
        </p:nvSpPr>
        <p:spPr>
          <a:xfrm>
            <a:off x="7250400" y="1405800"/>
            <a:ext cx="112392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3" h="2509">
                <a:moveTo>
                  <a:pt x="0" y="0"/>
                </a:moveTo>
                <a:lnTo>
                  <a:pt x="3123" y="0"/>
                </a:lnTo>
                <a:lnTo>
                  <a:pt x="3123" y="2509"/>
                </a:lnTo>
                <a:lnTo>
                  <a:pt x="0" y="2509"/>
                </a:lnTo>
                <a:close/>
              </a:path>
            </a:pathLst>
          </a:custGeom>
          <a:solidFill>
            <a:srgbClr val="0066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790680" y="1861920"/>
            <a:ext cx="311760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EA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7429320" y="1621800"/>
            <a:ext cx="7657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Nombre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8195040" y="1598760"/>
            <a:ext cx="64800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 </a:t>
            </a:r>
          </a:p>
        </p:txBody>
      </p:sp>
      <p:sp>
        <p:nvSpPr>
          <p:cNvPr id="54" name="Forme libre 53"/>
          <p:cNvSpPr/>
          <p:nvPr/>
        </p:nvSpPr>
        <p:spPr>
          <a:xfrm>
            <a:off x="8374319" y="1405800"/>
            <a:ext cx="179964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0" h="2509">
                <a:moveTo>
                  <a:pt x="0" y="0"/>
                </a:moveTo>
                <a:lnTo>
                  <a:pt x="5000" y="0"/>
                </a:lnTo>
                <a:lnTo>
                  <a:pt x="5000" y="2509"/>
                </a:lnTo>
                <a:lnTo>
                  <a:pt x="0" y="2509"/>
                </a:lnTo>
                <a:close/>
              </a:path>
            </a:pathLst>
          </a:custGeom>
          <a:solidFill>
            <a:srgbClr val="0066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7387560" y="1861920"/>
            <a:ext cx="851040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de DRM</a:t>
            </a:r>
          </a:p>
        </p:txBody>
      </p:sp>
      <p:sp>
        <p:nvSpPr>
          <p:cNvPr id="56" name="Forme libre 55"/>
          <p:cNvSpPr/>
          <p:nvPr/>
        </p:nvSpPr>
        <p:spPr>
          <a:xfrm>
            <a:off x="1399320" y="2308680"/>
            <a:ext cx="1253520" cy="4912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13646">
                <a:moveTo>
                  <a:pt x="0" y="0"/>
                </a:moveTo>
                <a:lnTo>
                  <a:pt x="3483" y="0"/>
                </a:lnTo>
                <a:lnTo>
                  <a:pt x="3483" y="13646"/>
                </a:lnTo>
                <a:lnTo>
                  <a:pt x="0" y="13646"/>
                </a:lnTo>
                <a:close/>
              </a:path>
            </a:pathLst>
          </a:custGeom>
          <a:solidFill>
            <a:srgbClr val="99FF6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8924040" y="1729800"/>
            <a:ext cx="701640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N° CVI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1568160" y="4551839"/>
            <a:ext cx="96984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Production</a:t>
            </a:r>
          </a:p>
        </p:txBody>
      </p:sp>
      <p:sp>
        <p:nvSpPr>
          <p:cNvPr id="59" name="Forme libre 58"/>
          <p:cNvSpPr/>
          <p:nvPr/>
        </p:nvSpPr>
        <p:spPr>
          <a:xfrm>
            <a:off x="2652840" y="2308680"/>
            <a:ext cx="1252080" cy="22060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79" h="6129">
                <a:moveTo>
                  <a:pt x="0" y="0"/>
                </a:moveTo>
                <a:lnTo>
                  <a:pt x="3479" y="0"/>
                </a:lnTo>
                <a:lnTo>
                  <a:pt x="3479" y="6129"/>
                </a:lnTo>
                <a:lnTo>
                  <a:pt x="0" y="6129"/>
                </a:lnTo>
                <a:close/>
              </a:path>
            </a:pathLst>
          </a:custGeom>
          <a:solidFill>
            <a:srgbClr val="00CC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591200" y="4762799"/>
            <a:ext cx="869399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vitivinicole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2857320" y="3095279"/>
            <a:ext cx="8953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Récoltants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2807640" y="3304800"/>
            <a:ext cx="9424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vinificateurs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3750120" y="3293279"/>
            <a:ext cx="5400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 </a:t>
            </a:r>
          </a:p>
        </p:txBody>
      </p:sp>
      <p:sp>
        <p:nvSpPr>
          <p:cNvPr id="64" name="Forme libre 63"/>
          <p:cNvSpPr/>
          <p:nvPr/>
        </p:nvSpPr>
        <p:spPr>
          <a:xfrm>
            <a:off x="3904920" y="2308680"/>
            <a:ext cx="1253520" cy="765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2128">
                <a:moveTo>
                  <a:pt x="0" y="0"/>
                </a:moveTo>
                <a:lnTo>
                  <a:pt x="3483" y="0"/>
                </a:lnTo>
                <a:lnTo>
                  <a:pt x="3483" y="2128"/>
                </a:lnTo>
                <a:lnTo>
                  <a:pt x="0" y="2128"/>
                </a:lnTo>
                <a:close/>
              </a:path>
            </a:pathLst>
          </a:custGeom>
          <a:solidFill>
            <a:srgbClr val="CCFF6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3084480" y="3511800"/>
            <a:ext cx="392400" cy="2199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(RV)</a:t>
            </a:r>
          </a:p>
        </p:txBody>
      </p:sp>
      <p:sp>
        <p:nvSpPr>
          <p:cNvPr id="66" name="Forme libre 65"/>
          <p:cNvSpPr/>
          <p:nvPr/>
        </p:nvSpPr>
        <p:spPr>
          <a:xfrm>
            <a:off x="5158440" y="2308680"/>
            <a:ext cx="1483559" cy="765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22" h="2128">
                <a:moveTo>
                  <a:pt x="0" y="0"/>
                </a:moveTo>
                <a:lnTo>
                  <a:pt x="4122" y="0"/>
                </a:lnTo>
                <a:lnTo>
                  <a:pt x="4122" y="2128"/>
                </a:lnTo>
                <a:lnTo>
                  <a:pt x="0" y="2128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4199760" y="2583360"/>
            <a:ext cx="66960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RV seul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5335200" y="2477880"/>
            <a:ext cx="118476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 (registre de</a:t>
            </a:r>
          </a:p>
        </p:txBody>
      </p:sp>
      <p:sp>
        <p:nvSpPr>
          <p:cNvPr id="69" name="Forme libre 68"/>
          <p:cNvSpPr/>
          <p:nvPr/>
        </p:nvSpPr>
        <p:spPr>
          <a:xfrm>
            <a:off x="6642000" y="2308680"/>
            <a:ext cx="608400" cy="765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2128">
                <a:moveTo>
                  <a:pt x="0" y="0"/>
                </a:moveTo>
                <a:lnTo>
                  <a:pt x="1691" y="0"/>
                </a:lnTo>
                <a:lnTo>
                  <a:pt x="1691" y="2128"/>
                </a:lnTo>
                <a:lnTo>
                  <a:pt x="0" y="2128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5666399" y="2689920"/>
            <a:ext cx="46692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cave)</a:t>
            </a:r>
          </a:p>
        </p:txBody>
      </p:sp>
      <p:sp>
        <p:nvSpPr>
          <p:cNvPr id="71" name="Forme libre 70"/>
          <p:cNvSpPr/>
          <p:nvPr/>
        </p:nvSpPr>
        <p:spPr>
          <a:xfrm>
            <a:off x="7250400" y="2308680"/>
            <a:ext cx="1123920" cy="765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3" h="2128">
                <a:moveTo>
                  <a:pt x="0" y="0"/>
                </a:moveTo>
                <a:lnTo>
                  <a:pt x="3123" y="0"/>
                </a:lnTo>
                <a:lnTo>
                  <a:pt x="3123" y="2128"/>
                </a:lnTo>
                <a:lnTo>
                  <a:pt x="0" y="2128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6892200" y="2583360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</a:t>
            </a:r>
          </a:p>
        </p:txBody>
      </p:sp>
      <p:sp>
        <p:nvSpPr>
          <p:cNvPr id="73" name="Forme libre 72"/>
          <p:cNvSpPr/>
          <p:nvPr/>
        </p:nvSpPr>
        <p:spPr>
          <a:xfrm>
            <a:off x="8374319" y="2308680"/>
            <a:ext cx="1799640" cy="765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0" h="2128">
                <a:moveTo>
                  <a:pt x="0" y="0"/>
                </a:moveTo>
                <a:lnTo>
                  <a:pt x="5000" y="0"/>
                </a:lnTo>
                <a:lnTo>
                  <a:pt x="5000" y="2128"/>
                </a:lnTo>
                <a:lnTo>
                  <a:pt x="0" y="2128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7759440" y="2583360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8506440" y="2477880"/>
            <a:ext cx="159012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 (cat.1 : récoltant</a:t>
            </a:r>
          </a:p>
        </p:txBody>
      </p:sp>
      <p:sp>
        <p:nvSpPr>
          <p:cNvPr id="76" name="Forme libre 75"/>
          <p:cNvSpPr/>
          <p:nvPr/>
        </p:nvSpPr>
        <p:spPr>
          <a:xfrm>
            <a:off x="3904920" y="3074399"/>
            <a:ext cx="1253520" cy="1440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4002">
                <a:moveTo>
                  <a:pt x="0" y="0"/>
                </a:moveTo>
                <a:lnTo>
                  <a:pt x="3483" y="0"/>
                </a:lnTo>
                <a:lnTo>
                  <a:pt x="3483" y="4002"/>
                </a:lnTo>
                <a:lnTo>
                  <a:pt x="0" y="4002"/>
                </a:lnTo>
                <a:close/>
              </a:path>
            </a:pathLst>
          </a:custGeom>
          <a:solidFill>
            <a:srgbClr val="CCFF6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8784360" y="2689920"/>
            <a:ext cx="97920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vinificateur)</a:t>
            </a:r>
          </a:p>
        </p:txBody>
      </p:sp>
      <p:sp>
        <p:nvSpPr>
          <p:cNvPr id="78" name="Forme libre 77"/>
          <p:cNvSpPr/>
          <p:nvPr/>
        </p:nvSpPr>
        <p:spPr>
          <a:xfrm>
            <a:off x="5158440" y="3074399"/>
            <a:ext cx="1483559" cy="1440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22" h="4002">
                <a:moveTo>
                  <a:pt x="0" y="0"/>
                </a:moveTo>
                <a:lnTo>
                  <a:pt x="4122" y="0"/>
                </a:lnTo>
                <a:lnTo>
                  <a:pt x="4122" y="4002"/>
                </a:lnTo>
                <a:lnTo>
                  <a:pt x="0" y="4002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4050000" y="3687119"/>
            <a:ext cx="96840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Si RV + NV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5371920" y="3369600"/>
            <a:ext cx="111024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2 (dans tous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5519160" y="3580200"/>
            <a:ext cx="81612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les cas =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5453279" y="3792239"/>
            <a:ext cx="947159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vinification</a:t>
            </a:r>
          </a:p>
        </p:txBody>
      </p:sp>
      <p:sp>
        <p:nvSpPr>
          <p:cNvPr id="83" name="Forme libre 82"/>
          <p:cNvSpPr/>
          <p:nvPr/>
        </p:nvSpPr>
        <p:spPr>
          <a:xfrm>
            <a:off x="6642000" y="3074399"/>
            <a:ext cx="608400" cy="1440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4002">
                <a:moveTo>
                  <a:pt x="0" y="0"/>
                </a:moveTo>
                <a:lnTo>
                  <a:pt x="1691" y="0"/>
                </a:lnTo>
                <a:lnTo>
                  <a:pt x="1691" y="4002"/>
                </a:lnTo>
                <a:lnTo>
                  <a:pt x="0" y="4002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5516640" y="4004279"/>
            <a:ext cx="768959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distincte)</a:t>
            </a:r>
          </a:p>
        </p:txBody>
      </p:sp>
      <p:sp>
        <p:nvSpPr>
          <p:cNvPr id="85" name="Forme libre 84"/>
          <p:cNvSpPr/>
          <p:nvPr/>
        </p:nvSpPr>
        <p:spPr>
          <a:xfrm>
            <a:off x="7250400" y="3074399"/>
            <a:ext cx="1123920" cy="1440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3" h="4002">
                <a:moveTo>
                  <a:pt x="0" y="0"/>
                </a:moveTo>
                <a:lnTo>
                  <a:pt x="3123" y="0"/>
                </a:lnTo>
                <a:lnTo>
                  <a:pt x="3123" y="4002"/>
                </a:lnTo>
                <a:lnTo>
                  <a:pt x="0" y="4002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6892200" y="3687119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2</a:t>
            </a:r>
          </a:p>
        </p:txBody>
      </p:sp>
      <p:sp>
        <p:nvSpPr>
          <p:cNvPr id="87" name="Forme libre 86"/>
          <p:cNvSpPr/>
          <p:nvPr/>
        </p:nvSpPr>
        <p:spPr>
          <a:xfrm>
            <a:off x="8374319" y="3074399"/>
            <a:ext cx="1799640" cy="1440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0" h="4002">
                <a:moveTo>
                  <a:pt x="0" y="0"/>
                </a:moveTo>
                <a:lnTo>
                  <a:pt x="5000" y="0"/>
                </a:lnTo>
                <a:lnTo>
                  <a:pt x="5000" y="4002"/>
                </a:lnTo>
                <a:lnTo>
                  <a:pt x="0" y="4002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7759440" y="3687119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2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8464320" y="3493800"/>
            <a:ext cx="148499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2 (cat.1 : récoltant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8464320" y="3693240"/>
            <a:ext cx="12520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vinificateur et 1</a:t>
            </a:r>
          </a:p>
        </p:txBody>
      </p:sp>
      <p:sp>
        <p:nvSpPr>
          <p:cNvPr id="91" name="Forme libre 90"/>
          <p:cNvSpPr/>
          <p:nvPr/>
        </p:nvSpPr>
        <p:spPr>
          <a:xfrm>
            <a:off x="2652840" y="4514759"/>
            <a:ext cx="1252080" cy="14223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79" h="3952">
                <a:moveTo>
                  <a:pt x="0" y="0"/>
                </a:moveTo>
                <a:lnTo>
                  <a:pt x="3479" y="0"/>
                </a:lnTo>
                <a:lnTo>
                  <a:pt x="3479" y="3952"/>
                </a:lnTo>
                <a:lnTo>
                  <a:pt x="0" y="3952"/>
                </a:lnTo>
                <a:close/>
              </a:path>
            </a:pathLst>
          </a:custGeom>
          <a:solidFill>
            <a:srgbClr val="00CC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8464320" y="3894120"/>
            <a:ext cx="83735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cat.5 : NV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2831760" y="4910040"/>
            <a:ext cx="9439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Négociants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2807640" y="5119559"/>
            <a:ext cx="9424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vinificateurs</a:t>
            </a:r>
          </a:p>
        </p:txBody>
      </p:sp>
      <p:sp>
        <p:nvSpPr>
          <p:cNvPr id="95" name="ZoneTexte 94"/>
          <p:cNvSpPr txBox="1"/>
          <p:nvPr/>
        </p:nvSpPr>
        <p:spPr>
          <a:xfrm>
            <a:off x="3750120" y="5108040"/>
            <a:ext cx="5400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 </a:t>
            </a:r>
          </a:p>
        </p:txBody>
      </p:sp>
      <p:sp>
        <p:nvSpPr>
          <p:cNvPr id="96" name="Forme libre 95"/>
          <p:cNvSpPr/>
          <p:nvPr/>
        </p:nvSpPr>
        <p:spPr>
          <a:xfrm>
            <a:off x="3904920" y="4514759"/>
            <a:ext cx="1253520" cy="321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893">
                <a:moveTo>
                  <a:pt x="0" y="0"/>
                </a:moveTo>
                <a:lnTo>
                  <a:pt x="3483" y="0"/>
                </a:lnTo>
                <a:lnTo>
                  <a:pt x="3483" y="893"/>
                </a:lnTo>
                <a:lnTo>
                  <a:pt x="0" y="893"/>
                </a:lnTo>
                <a:close/>
              </a:path>
            </a:pathLst>
          </a:custGeom>
          <a:solidFill>
            <a:srgbClr val="99FF6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3083400" y="5326560"/>
            <a:ext cx="392400" cy="2199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(NV)</a:t>
            </a:r>
          </a:p>
        </p:txBody>
      </p:sp>
      <p:sp>
        <p:nvSpPr>
          <p:cNvPr id="98" name="Forme libre 97"/>
          <p:cNvSpPr/>
          <p:nvPr/>
        </p:nvSpPr>
        <p:spPr>
          <a:xfrm>
            <a:off x="5158440" y="4514759"/>
            <a:ext cx="1483559" cy="321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22" h="893">
                <a:moveTo>
                  <a:pt x="0" y="0"/>
                </a:moveTo>
                <a:lnTo>
                  <a:pt x="4122" y="0"/>
                </a:lnTo>
                <a:lnTo>
                  <a:pt x="4122" y="893"/>
                </a:lnTo>
                <a:lnTo>
                  <a:pt x="0" y="893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4197240" y="4568400"/>
            <a:ext cx="66960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NV seul</a:t>
            </a:r>
          </a:p>
        </p:txBody>
      </p:sp>
      <p:sp>
        <p:nvSpPr>
          <p:cNvPr id="100" name="Forme libre 99"/>
          <p:cNvSpPr/>
          <p:nvPr/>
        </p:nvSpPr>
        <p:spPr>
          <a:xfrm>
            <a:off x="6642000" y="4514759"/>
            <a:ext cx="608400" cy="321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893">
                <a:moveTo>
                  <a:pt x="0" y="0"/>
                </a:moveTo>
                <a:lnTo>
                  <a:pt x="1691" y="0"/>
                </a:lnTo>
                <a:lnTo>
                  <a:pt x="1691" y="893"/>
                </a:lnTo>
                <a:lnTo>
                  <a:pt x="0" y="893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5846760" y="4568400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</a:t>
            </a:r>
          </a:p>
        </p:txBody>
      </p:sp>
      <p:sp>
        <p:nvSpPr>
          <p:cNvPr id="102" name="Forme libre 101"/>
          <p:cNvSpPr/>
          <p:nvPr/>
        </p:nvSpPr>
        <p:spPr>
          <a:xfrm>
            <a:off x="7250400" y="4514759"/>
            <a:ext cx="1123920" cy="321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3" h="893">
                <a:moveTo>
                  <a:pt x="0" y="0"/>
                </a:moveTo>
                <a:lnTo>
                  <a:pt x="3123" y="0"/>
                </a:lnTo>
                <a:lnTo>
                  <a:pt x="3123" y="893"/>
                </a:lnTo>
                <a:lnTo>
                  <a:pt x="0" y="893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6866640" y="4568400"/>
            <a:ext cx="16056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 1</a:t>
            </a:r>
          </a:p>
        </p:txBody>
      </p:sp>
      <p:sp>
        <p:nvSpPr>
          <p:cNvPr id="104" name="Forme libre 103"/>
          <p:cNvSpPr/>
          <p:nvPr/>
        </p:nvSpPr>
        <p:spPr>
          <a:xfrm>
            <a:off x="8374319" y="4514759"/>
            <a:ext cx="1799640" cy="321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0" h="893">
                <a:moveTo>
                  <a:pt x="0" y="0"/>
                </a:moveTo>
                <a:lnTo>
                  <a:pt x="5000" y="0"/>
                </a:lnTo>
                <a:lnTo>
                  <a:pt x="5000" y="893"/>
                </a:lnTo>
                <a:lnTo>
                  <a:pt x="0" y="893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7759440" y="4568400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</a:t>
            </a:r>
          </a:p>
        </p:txBody>
      </p:sp>
      <p:sp>
        <p:nvSpPr>
          <p:cNvPr id="106" name="Forme libre 105"/>
          <p:cNvSpPr/>
          <p:nvPr/>
        </p:nvSpPr>
        <p:spPr>
          <a:xfrm>
            <a:off x="3904920" y="4835880"/>
            <a:ext cx="1253520" cy="778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2164">
                <a:moveTo>
                  <a:pt x="0" y="0"/>
                </a:moveTo>
                <a:lnTo>
                  <a:pt x="3483" y="0"/>
                </a:lnTo>
                <a:lnTo>
                  <a:pt x="3483" y="2164"/>
                </a:lnTo>
                <a:lnTo>
                  <a:pt x="0" y="2164"/>
                </a:lnTo>
                <a:close/>
              </a:path>
            </a:pathLst>
          </a:custGeom>
          <a:solidFill>
            <a:srgbClr val="99FF6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8894880" y="4568400"/>
            <a:ext cx="75816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  (cat 5)</a:t>
            </a:r>
          </a:p>
        </p:txBody>
      </p:sp>
      <p:sp>
        <p:nvSpPr>
          <p:cNvPr id="108" name="Forme libre 107"/>
          <p:cNvSpPr/>
          <p:nvPr/>
        </p:nvSpPr>
        <p:spPr>
          <a:xfrm>
            <a:off x="5158440" y="4835880"/>
            <a:ext cx="1483559" cy="778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22" h="2164">
                <a:moveTo>
                  <a:pt x="0" y="0"/>
                </a:moveTo>
                <a:lnTo>
                  <a:pt x="4122" y="0"/>
                </a:lnTo>
                <a:lnTo>
                  <a:pt x="4122" y="2164"/>
                </a:lnTo>
                <a:lnTo>
                  <a:pt x="0" y="2164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4110840" y="5118120"/>
            <a:ext cx="842039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Si R + NV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5718600" y="4906079"/>
            <a:ext cx="4168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 (si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5453279" y="5118120"/>
            <a:ext cx="947159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vinification</a:t>
            </a:r>
          </a:p>
        </p:txBody>
      </p:sp>
      <p:sp>
        <p:nvSpPr>
          <p:cNvPr id="112" name="Forme libre 111"/>
          <p:cNvSpPr/>
          <p:nvPr/>
        </p:nvSpPr>
        <p:spPr>
          <a:xfrm>
            <a:off x="6642000" y="4835880"/>
            <a:ext cx="608400" cy="778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2164">
                <a:moveTo>
                  <a:pt x="0" y="0"/>
                </a:moveTo>
                <a:lnTo>
                  <a:pt x="1691" y="0"/>
                </a:lnTo>
                <a:lnTo>
                  <a:pt x="1691" y="2164"/>
                </a:lnTo>
                <a:lnTo>
                  <a:pt x="0" y="2164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13" name="ZoneTexte 112"/>
          <p:cNvSpPr txBox="1"/>
          <p:nvPr/>
        </p:nvSpPr>
        <p:spPr>
          <a:xfrm>
            <a:off x="5448239" y="5330160"/>
            <a:ext cx="904319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commune)</a:t>
            </a:r>
          </a:p>
        </p:txBody>
      </p:sp>
      <p:sp>
        <p:nvSpPr>
          <p:cNvPr id="114" name="Forme libre 113"/>
          <p:cNvSpPr/>
          <p:nvPr/>
        </p:nvSpPr>
        <p:spPr>
          <a:xfrm>
            <a:off x="7250400" y="4835880"/>
            <a:ext cx="1123920" cy="778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3" h="2164">
                <a:moveTo>
                  <a:pt x="0" y="0"/>
                </a:moveTo>
                <a:lnTo>
                  <a:pt x="3123" y="0"/>
                </a:lnTo>
                <a:lnTo>
                  <a:pt x="3123" y="2164"/>
                </a:lnTo>
                <a:lnTo>
                  <a:pt x="0" y="2164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15" name="ZoneTexte 114"/>
          <p:cNvSpPr txBox="1"/>
          <p:nvPr/>
        </p:nvSpPr>
        <p:spPr>
          <a:xfrm>
            <a:off x="6892200" y="5118120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</a:t>
            </a:r>
          </a:p>
        </p:txBody>
      </p:sp>
      <p:sp>
        <p:nvSpPr>
          <p:cNvPr id="116" name="Forme libre 115"/>
          <p:cNvSpPr/>
          <p:nvPr/>
        </p:nvSpPr>
        <p:spPr>
          <a:xfrm>
            <a:off x="8374319" y="4835880"/>
            <a:ext cx="1799640" cy="778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0" h="2164">
                <a:moveTo>
                  <a:pt x="0" y="0"/>
                </a:moveTo>
                <a:lnTo>
                  <a:pt x="5000" y="0"/>
                </a:lnTo>
                <a:lnTo>
                  <a:pt x="5000" y="2164"/>
                </a:lnTo>
                <a:lnTo>
                  <a:pt x="0" y="2164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17" name="ZoneTexte 116"/>
          <p:cNvSpPr txBox="1"/>
          <p:nvPr/>
        </p:nvSpPr>
        <p:spPr>
          <a:xfrm>
            <a:off x="7759440" y="5118120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</a:t>
            </a:r>
          </a:p>
        </p:txBody>
      </p:sp>
      <p:sp>
        <p:nvSpPr>
          <p:cNvPr id="118" name="ZoneTexte 117"/>
          <p:cNvSpPr txBox="1"/>
          <p:nvPr/>
        </p:nvSpPr>
        <p:spPr>
          <a:xfrm>
            <a:off x="8714520" y="5013000"/>
            <a:ext cx="117432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2  (cat.1 et 1  </a:t>
            </a:r>
          </a:p>
        </p:txBody>
      </p:sp>
      <p:sp>
        <p:nvSpPr>
          <p:cNvPr id="119" name="Forme libre 118"/>
          <p:cNvSpPr/>
          <p:nvPr/>
        </p:nvSpPr>
        <p:spPr>
          <a:xfrm>
            <a:off x="3904920" y="5614560"/>
            <a:ext cx="125352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897">
                <a:moveTo>
                  <a:pt x="0" y="0"/>
                </a:moveTo>
                <a:lnTo>
                  <a:pt x="3483" y="0"/>
                </a:lnTo>
                <a:lnTo>
                  <a:pt x="3483" y="897"/>
                </a:lnTo>
                <a:lnTo>
                  <a:pt x="0" y="897"/>
                </a:lnTo>
                <a:close/>
              </a:path>
            </a:pathLst>
          </a:custGeom>
          <a:solidFill>
            <a:srgbClr val="99FF6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20" name="ZoneTexte 119"/>
          <p:cNvSpPr txBox="1"/>
          <p:nvPr/>
        </p:nvSpPr>
        <p:spPr>
          <a:xfrm>
            <a:off x="9034560" y="5223600"/>
            <a:ext cx="48096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cat.5)</a:t>
            </a:r>
          </a:p>
        </p:txBody>
      </p:sp>
      <p:sp>
        <p:nvSpPr>
          <p:cNvPr id="121" name="Forme libre 120"/>
          <p:cNvSpPr/>
          <p:nvPr/>
        </p:nvSpPr>
        <p:spPr>
          <a:xfrm>
            <a:off x="5158440" y="5614560"/>
            <a:ext cx="1483559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22" h="897">
                <a:moveTo>
                  <a:pt x="0" y="0"/>
                </a:moveTo>
                <a:lnTo>
                  <a:pt x="4122" y="0"/>
                </a:lnTo>
                <a:lnTo>
                  <a:pt x="4122" y="897"/>
                </a:lnTo>
                <a:lnTo>
                  <a:pt x="0" y="897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22" name="ZoneTexte 121"/>
          <p:cNvSpPr txBox="1"/>
          <p:nvPr/>
        </p:nvSpPr>
        <p:spPr>
          <a:xfrm>
            <a:off x="4050000" y="5668200"/>
            <a:ext cx="96840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Si NV + RV</a:t>
            </a:r>
          </a:p>
        </p:txBody>
      </p:sp>
      <p:sp>
        <p:nvSpPr>
          <p:cNvPr id="123" name="Forme libre 122"/>
          <p:cNvSpPr/>
          <p:nvPr/>
        </p:nvSpPr>
        <p:spPr>
          <a:xfrm>
            <a:off x="6642000" y="5614560"/>
            <a:ext cx="60840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897">
                <a:moveTo>
                  <a:pt x="0" y="0"/>
                </a:moveTo>
                <a:lnTo>
                  <a:pt x="1691" y="0"/>
                </a:lnTo>
                <a:lnTo>
                  <a:pt x="1691" y="897"/>
                </a:lnTo>
                <a:lnTo>
                  <a:pt x="0" y="897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24" name="ZoneTexte 123"/>
          <p:cNvSpPr txBox="1"/>
          <p:nvPr/>
        </p:nvSpPr>
        <p:spPr>
          <a:xfrm>
            <a:off x="5846760" y="5668200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2</a:t>
            </a:r>
          </a:p>
        </p:txBody>
      </p:sp>
      <p:sp>
        <p:nvSpPr>
          <p:cNvPr id="125" name="Forme libre 124"/>
          <p:cNvSpPr/>
          <p:nvPr/>
        </p:nvSpPr>
        <p:spPr>
          <a:xfrm>
            <a:off x="7250400" y="5614560"/>
            <a:ext cx="112392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3" h="897">
                <a:moveTo>
                  <a:pt x="0" y="0"/>
                </a:moveTo>
                <a:lnTo>
                  <a:pt x="3123" y="0"/>
                </a:lnTo>
                <a:lnTo>
                  <a:pt x="3123" y="897"/>
                </a:lnTo>
                <a:lnTo>
                  <a:pt x="0" y="897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26" name="ZoneTexte 125"/>
          <p:cNvSpPr txBox="1"/>
          <p:nvPr/>
        </p:nvSpPr>
        <p:spPr>
          <a:xfrm>
            <a:off x="6892200" y="5668200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2</a:t>
            </a:r>
          </a:p>
        </p:txBody>
      </p:sp>
      <p:sp>
        <p:nvSpPr>
          <p:cNvPr id="127" name="Forme libre 126"/>
          <p:cNvSpPr/>
          <p:nvPr/>
        </p:nvSpPr>
        <p:spPr>
          <a:xfrm>
            <a:off x="8374319" y="5614560"/>
            <a:ext cx="179964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0" h="897">
                <a:moveTo>
                  <a:pt x="0" y="0"/>
                </a:moveTo>
                <a:lnTo>
                  <a:pt x="5000" y="0"/>
                </a:lnTo>
                <a:lnTo>
                  <a:pt x="5000" y="897"/>
                </a:lnTo>
                <a:lnTo>
                  <a:pt x="0" y="897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7759440" y="5668200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2</a:t>
            </a:r>
          </a:p>
        </p:txBody>
      </p:sp>
      <p:sp>
        <p:nvSpPr>
          <p:cNvPr id="129" name="Forme libre 128"/>
          <p:cNvSpPr/>
          <p:nvPr/>
        </p:nvSpPr>
        <p:spPr>
          <a:xfrm>
            <a:off x="2652840" y="5937119"/>
            <a:ext cx="1252080" cy="1283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79" h="3567">
                <a:moveTo>
                  <a:pt x="0" y="0"/>
                </a:moveTo>
                <a:lnTo>
                  <a:pt x="3479" y="0"/>
                </a:lnTo>
                <a:lnTo>
                  <a:pt x="3479" y="3567"/>
                </a:lnTo>
                <a:lnTo>
                  <a:pt x="0" y="3567"/>
                </a:lnTo>
                <a:close/>
              </a:path>
            </a:pathLst>
          </a:custGeom>
          <a:solidFill>
            <a:srgbClr val="00CC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8605440" y="5668200"/>
            <a:ext cx="133884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2 (cat.1 + cat.5)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2774880" y="6149519"/>
            <a:ext cx="10630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Caves coop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2804040" y="6361560"/>
            <a:ext cx="10036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et union de</a:t>
            </a:r>
          </a:p>
        </p:txBody>
      </p:sp>
      <p:sp>
        <p:nvSpPr>
          <p:cNvPr id="133" name="ZoneTexte 132"/>
          <p:cNvSpPr txBox="1"/>
          <p:nvPr/>
        </p:nvSpPr>
        <p:spPr>
          <a:xfrm>
            <a:off x="2795039" y="6573599"/>
            <a:ext cx="1021679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caves coop</a:t>
            </a:r>
          </a:p>
        </p:txBody>
      </p:sp>
      <p:sp>
        <p:nvSpPr>
          <p:cNvPr id="134" name="Forme libre 133"/>
          <p:cNvSpPr/>
          <p:nvPr/>
        </p:nvSpPr>
        <p:spPr>
          <a:xfrm>
            <a:off x="3904920" y="5937119"/>
            <a:ext cx="1253520" cy="551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1532">
                <a:moveTo>
                  <a:pt x="0" y="0"/>
                </a:moveTo>
                <a:lnTo>
                  <a:pt x="3483" y="0"/>
                </a:lnTo>
                <a:lnTo>
                  <a:pt x="3483" y="1532"/>
                </a:lnTo>
                <a:lnTo>
                  <a:pt x="0" y="1532"/>
                </a:lnTo>
                <a:close/>
              </a:path>
            </a:pathLst>
          </a:custGeom>
          <a:solidFill>
            <a:srgbClr val="CCFF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35" name="ZoneTexte 134"/>
          <p:cNvSpPr txBox="1"/>
          <p:nvPr/>
        </p:nvSpPr>
        <p:spPr>
          <a:xfrm>
            <a:off x="3078360" y="6790680"/>
            <a:ext cx="403200" cy="2199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(CC)</a:t>
            </a:r>
          </a:p>
        </p:txBody>
      </p:sp>
      <p:sp>
        <p:nvSpPr>
          <p:cNvPr id="136" name="Forme libre 135"/>
          <p:cNvSpPr/>
          <p:nvPr/>
        </p:nvSpPr>
        <p:spPr>
          <a:xfrm>
            <a:off x="5158440" y="5937119"/>
            <a:ext cx="1483559" cy="551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22" h="1532">
                <a:moveTo>
                  <a:pt x="0" y="0"/>
                </a:moveTo>
                <a:lnTo>
                  <a:pt x="4122" y="0"/>
                </a:lnTo>
                <a:lnTo>
                  <a:pt x="4122" y="1532"/>
                </a:lnTo>
                <a:lnTo>
                  <a:pt x="0" y="1532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4087800" y="6104879"/>
            <a:ext cx="892439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Si RV seul</a:t>
            </a:r>
          </a:p>
        </p:txBody>
      </p:sp>
      <p:sp>
        <p:nvSpPr>
          <p:cNvPr id="138" name="Forme libre 137"/>
          <p:cNvSpPr/>
          <p:nvPr/>
        </p:nvSpPr>
        <p:spPr>
          <a:xfrm>
            <a:off x="6642000" y="5937119"/>
            <a:ext cx="608400" cy="551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1532">
                <a:moveTo>
                  <a:pt x="0" y="0"/>
                </a:moveTo>
                <a:lnTo>
                  <a:pt x="1691" y="0"/>
                </a:lnTo>
                <a:lnTo>
                  <a:pt x="1691" y="1532"/>
                </a:lnTo>
                <a:lnTo>
                  <a:pt x="0" y="1532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39" name="ZoneTexte 138"/>
          <p:cNvSpPr txBox="1"/>
          <p:nvPr/>
        </p:nvSpPr>
        <p:spPr>
          <a:xfrm>
            <a:off x="5846760" y="6104879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</a:t>
            </a:r>
          </a:p>
        </p:txBody>
      </p:sp>
      <p:sp>
        <p:nvSpPr>
          <p:cNvPr id="140" name="Forme libre 139"/>
          <p:cNvSpPr/>
          <p:nvPr/>
        </p:nvSpPr>
        <p:spPr>
          <a:xfrm>
            <a:off x="7250400" y="5937119"/>
            <a:ext cx="1123920" cy="551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3" h="1532">
                <a:moveTo>
                  <a:pt x="0" y="0"/>
                </a:moveTo>
                <a:lnTo>
                  <a:pt x="3123" y="0"/>
                </a:lnTo>
                <a:lnTo>
                  <a:pt x="3123" y="1532"/>
                </a:lnTo>
                <a:lnTo>
                  <a:pt x="0" y="1532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41" name="ZoneTexte 140"/>
          <p:cNvSpPr txBox="1"/>
          <p:nvPr/>
        </p:nvSpPr>
        <p:spPr>
          <a:xfrm>
            <a:off x="6892200" y="6104879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</a:t>
            </a:r>
          </a:p>
        </p:txBody>
      </p:sp>
      <p:sp>
        <p:nvSpPr>
          <p:cNvPr id="142" name="Forme libre 141"/>
          <p:cNvSpPr/>
          <p:nvPr/>
        </p:nvSpPr>
        <p:spPr>
          <a:xfrm>
            <a:off x="8374319" y="5937119"/>
            <a:ext cx="1799640" cy="551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0" h="1532">
                <a:moveTo>
                  <a:pt x="0" y="0"/>
                </a:moveTo>
                <a:lnTo>
                  <a:pt x="5000" y="0"/>
                </a:lnTo>
                <a:lnTo>
                  <a:pt x="5000" y="1532"/>
                </a:lnTo>
                <a:lnTo>
                  <a:pt x="0" y="1532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43" name="ZoneTexte 142"/>
          <p:cNvSpPr txBox="1"/>
          <p:nvPr/>
        </p:nvSpPr>
        <p:spPr>
          <a:xfrm>
            <a:off x="7759440" y="6104879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</a:t>
            </a:r>
          </a:p>
        </p:txBody>
      </p:sp>
      <p:sp>
        <p:nvSpPr>
          <p:cNvPr id="144" name="ZoneTexte 143"/>
          <p:cNvSpPr txBox="1"/>
          <p:nvPr/>
        </p:nvSpPr>
        <p:spPr>
          <a:xfrm>
            <a:off x="8625599" y="5999760"/>
            <a:ext cx="135252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 (cat.4 : caves</a:t>
            </a:r>
          </a:p>
        </p:txBody>
      </p:sp>
      <p:sp>
        <p:nvSpPr>
          <p:cNvPr id="145" name="Forme libre 144"/>
          <p:cNvSpPr/>
          <p:nvPr/>
        </p:nvSpPr>
        <p:spPr>
          <a:xfrm>
            <a:off x="3904920" y="6488280"/>
            <a:ext cx="1253520" cy="732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2036">
                <a:moveTo>
                  <a:pt x="0" y="0"/>
                </a:moveTo>
                <a:lnTo>
                  <a:pt x="3483" y="0"/>
                </a:lnTo>
                <a:lnTo>
                  <a:pt x="3483" y="2036"/>
                </a:lnTo>
                <a:lnTo>
                  <a:pt x="0" y="2036"/>
                </a:lnTo>
                <a:close/>
              </a:path>
            </a:pathLst>
          </a:custGeom>
          <a:solidFill>
            <a:srgbClr val="CCFF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46" name="ZoneTexte 145"/>
          <p:cNvSpPr txBox="1"/>
          <p:nvPr/>
        </p:nvSpPr>
        <p:spPr>
          <a:xfrm>
            <a:off x="9034560" y="6210360"/>
            <a:ext cx="48096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coop)</a:t>
            </a:r>
          </a:p>
        </p:txBody>
      </p:sp>
      <p:sp>
        <p:nvSpPr>
          <p:cNvPr id="147" name="Forme libre 146"/>
          <p:cNvSpPr/>
          <p:nvPr/>
        </p:nvSpPr>
        <p:spPr>
          <a:xfrm>
            <a:off x="5158440" y="6488280"/>
            <a:ext cx="1483559" cy="732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22" h="2036">
                <a:moveTo>
                  <a:pt x="0" y="0"/>
                </a:moveTo>
                <a:lnTo>
                  <a:pt x="4122" y="0"/>
                </a:lnTo>
                <a:lnTo>
                  <a:pt x="4122" y="2036"/>
                </a:lnTo>
                <a:lnTo>
                  <a:pt x="0" y="2036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48" name="ZoneTexte 147"/>
          <p:cNvSpPr txBox="1"/>
          <p:nvPr/>
        </p:nvSpPr>
        <p:spPr>
          <a:xfrm>
            <a:off x="4050000" y="6746399"/>
            <a:ext cx="96840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Si RV + NV</a:t>
            </a:r>
          </a:p>
        </p:txBody>
      </p:sp>
      <p:sp>
        <p:nvSpPr>
          <p:cNvPr id="149" name="ZoneTexte 148"/>
          <p:cNvSpPr txBox="1"/>
          <p:nvPr/>
        </p:nvSpPr>
        <p:spPr>
          <a:xfrm>
            <a:off x="5268960" y="6653879"/>
            <a:ext cx="131436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2 (dans tous les</a:t>
            </a:r>
          </a:p>
        </p:txBody>
      </p:sp>
      <p:sp>
        <p:nvSpPr>
          <p:cNvPr id="150" name="Forme libre 149"/>
          <p:cNvSpPr/>
          <p:nvPr/>
        </p:nvSpPr>
        <p:spPr>
          <a:xfrm>
            <a:off x="6642000" y="6488280"/>
            <a:ext cx="608400" cy="732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2036">
                <a:moveTo>
                  <a:pt x="0" y="0"/>
                </a:moveTo>
                <a:lnTo>
                  <a:pt x="1691" y="0"/>
                </a:lnTo>
                <a:lnTo>
                  <a:pt x="1691" y="2036"/>
                </a:lnTo>
                <a:lnTo>
                  <a:pt x="0" y="2036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51" name="ZoneTexte 150"/>
          <p:cNvSpPr txBox="1"/>
          <p:nvPr/>
        </p:nvSpPr>
        <p:spPr>
          <a:xfrm>
            <a:off x="5731200" y="6854400"/>
            <a:ext cx="3391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cas)</a:t>
            </a:r>
          </a:p>
        </p:txBody>
      </p:sp>
      <p:sp>
        <p:nvSpPr>
          <p:cNvPr id="152" name="Forme libre 151"/>
          <p:cNvSpPr/>
          <p:nvPr/>
        </p:nvSpPr>
        <p:spPr>
          <a:xfrm>
            <a:off x="7250400" y="6488280"/>
            <a:ext cx="1123920" cy="732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3" h="2036">
                <a:moveTo>
                  <a:pt x="0" y="0"/>
                </a:moveTo>
                <a:lnTo>
                  <a:pt x="3123" y="0"/>
                </a:lnTo>
                <a:lnTo>
                  <a:pt x="3123" y="2036"/>
                </a:lnTo>
                <a:lnTo>
                  <a:pt x="0" y="2036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53" name="ZoneTexte 152"/>
          <p:cNvSpPr txBox="1"/>
          <p:nvPr/>
        </p:nvSpPr>
        <p:spPr>
          <a:xfrm>
            <a:off x="6895800" y="6753960"/>
            <a:ext cx="997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2</a:t>
            </a:r>
          </a:p>
        </p:txBody>
      </p:sp>
      <p:sp>
        <p:nvSpPr>
          <p:cNvPr id="154" name="Forme libre 153"/>
          <p:cNvSpPr/>
          <p:nvPr/>
        </p:nvSpPr>
        <p:spPr>
          <a:xfrm>
            <a:off x="8374319" y="6488280"/>
            <a:ext cx="1799640" cy="732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0" h="2036">
                <a:moveTo>
                  <a:pt x="0" y="0"/>
                </a:moveTo>
                <a:lnTo>
                  <a:pt x="5000" y="0"/>
                </a:lnTo>
                <a:lnTo>
                  <a:pt x="5000" y="2036"/>
                </a:lnTo>
                <a:lnTo>
                  <a:pt x="0" y="2036"/>
                </a:lnTo>
                <a:close/>
              </a:path>
            </a:pathLst>
          </a:custGeom>
          <a:solidFill>
            <a:srgbClr val="EEEEEE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55" name="ZoneTexte 154"/>
          <p:cNvSpPr txBox="1"/>
          <p:nvPr/>
        </p:nvSpPr>
        <p:spPr>
          <a:xfrm>
            <a:off x="7763399" y="6753960"/>
            <a:ext cx="997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2</a:t>
            </a:r>
          </a:p>
        </p:txBody>
      </p:sp>
      <p:sp>
        <p:nvSpPr>
          <p:cNvPr id="156" name="ZoneTexte 155"/>
          <p:cNvSpPr txBox="1"/>
          <p:nvPr/>
        </p:nvSpPr>
        <p:spPr>
          <a:xfrm>
            <a:off x="8567280" y="6553440"/>
            <a:ext cx="146376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2 ( 1 cat 4 : caves</a:t>
            </a:r>
          </a:p>
        </p:txBody>
      </p:sp>
      <p:sp>
        <p:nvSpPr>
          <p:cNvPr id="157" name="ZoneTexte 156"/>
          <p:cNvSpPr txBox="1"/>
          <p:nvPr/>
        </p:nvSpPr>
        <p:spPr>
          <a:xfrm>
            <a:off x="8637119" y="6753960"/>
            <a:ext cx="132660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coop et 1 cat.5 :</a:t>
            </a:r>
          </a:p>
        </p:txBody>
      </p:sp>
      <p:sp>
        <p:nvSpPr>
          <p:cNvPr id="158" name="Forme libre 157"/>
          <p:cNvSpPr/>
          <p:nvPr/>
        </p:nvSpPr>
        <p:spPr>
          <a:xfrm>
            <a:off x="1385280" y="1391759"/>
            <a:ext cx="1440" cy="930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587">
                <a:moveTo>
                  <a:pt x="5" y="2580"/>
                </a:moveTo>
                <a:lnTo>
                  <a:pt x="0" y="2587"/>
                </a:lnTo>
                <a:lnTo>
                  <a:pt x="0" y="0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59" name="Forme libre 158"/>
          <p:cNvSpPr/>
          <p:nvPr/>
        </p:nvSpPr>
        <p:spPr>
          <a:xfrm>
            <a:off x="1399320" y="1405800"/>
            <a:ext cx="252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509">
                <a:moveTo>
                  <a:pt x="0" y="2509"/>
                </a:moveTo>
                <a:lnTo>
                  <a:pt x="0" y="0"/>
                </a:lnTo>
                <a:lnTo>
                  <a:pt x="8" y="7"/>
                </a:lnTo>
                <a:lnTo>
                  <a:pt x="8" y="2502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60" name="Forme libre 159"/>
          <p:cNvSpPr/>
          <p:nvPr/>
        </p:nvSpPr>
        <p:spPr>
          <a:xfrm>
            <a:off x="2650319" y="1405800"/>
            <a:ext cx="252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509">
                <a:moveTo>
                  <a:pt x="8" y="2509"/>
                </a:moveTo>
                <a:lnTo>
                  <a:pt x="0" y="2502"/>
                </a:lnTo>
                <a:lnTo>
                  <a:pt x="0" y="3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61" name="Forme libre 160"/>
          <p:cNvSpPr/>
          <p:nvPr/>
        </p:nvSpPr>
        <p:spPr>
          <a:xfrm>
            <a:off x="2664360" y="1418400"/>
            <a:ext cx="2520" cy="877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439">
                <a:moveTo>
                  <a:pt x="0" y="2439"/>
                </a:moveTo>
                <a:lnTo>
                  <a:pt x="0" y="0"/>
                </a:lnTo>
                <a:lnTo>
                  <a:pt x="8" y="7"/>
                </a:lnTo>
                <a:lnTo>
                  <a:pt x="8" y="2432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62" name="Forme libre 161"/>
          <p:cNvSpPr/>
          <p:nvPr/>
        </p:nvSpPr>
        <p:spPr>
          <a:xfrm>
            <a:off x="1384200" y="1390319"/>
            <a:ext cx="128268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64" h="8">
                <a:moveTo>
                  <a:pt x="3557" y="8"/>
                </a:moveTo>
                <a:lnTo>
                  <a:pt x="7" y="8"/>
                </a:lnTo>
                <a:lnTo>
                  <a:pt x="0" y="0"/>
                </a:lnTo>
                <a:lnTo>
                  <a:pt x="356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63" name="Forme libre 162"/>
          <p:cNvSpPr/>
          <p:nvPr/>
        </p:nvSpPr>
        <p:spPr>
          <a:xfrm>
            <a:off x="1399320" y="1405800"/>
            <a:ext cx="12535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4">
                <a:moveTo>
                  <a:pt x="3476" y="4"/>
                </a:moveTo>
                <a:lnTo>
                  <a:pt x="4" y="4"/>
                </a:lnTo>
                <a:lnTo>
                  <a:pt x="0" y="0"/>
                </a:lnTo>
                <a:lnTo>
                  <a:pt x="348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64" name="Forme libre 163"/>
          <p:cNvSpPr/>
          <p:nvPr/>
        </p:nvSpPr>
        <p:spPr>
          <a:xfrm>
            <a:off x="2638800" y="1392840"/>
            <a:ext cx="1800" cy="9273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" h="2577">
                <a:moveTo>
                  <a:pt x="6" y="2577"/>
                </a:moveTo>
                <a:lnTo>
                  <a:pt x="0" y="2573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65" name="Forme libre 164"/>
          <p:cNvSpPr/>
          <p:nvPr/>
        </p:nvSpPr>
        <p:spPr>
          <a:xfrm>
            <a:off x="2652840" y="1405800"/>
            <a:ext cx="180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" h="2509">
                <a:moveTo>
                  <a:pt x="0" y="2509"/>
                </a:moveTo>
                <a:lnTo>
                  <a:pt x="0" y="0"/>
                </a:lnTo>
                <a:lnTo>
                  <a:pt x="6" y="7"/>
                </a:lnTo>
                <a:lnTo>
                  <a:pt x="6" y="2502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66" name="Forme libre 165"/>
          <p:cNvSpPr/>
          <p:nvPr/>
        </p:nvSpPr>
        <p:spPr>
          <a:xfrm>
            <a:off x="3903840" y="1405800"/>
            <a:ext cx="252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509">
                <a:moveTo>
                  <a:pt x="4" y="2509"/>
                </a:moveTo>
                <a:lnTo>
                  <a:pt x="0" y="2502"/>
                </a:lnTo>
                <a:lnTo>
                  <a:pt x="0" y="3"/>
                </a:lnTo>
                <a:lnTo>
                  <a:pt x="4" y="0"/>
                </a:lnTo>
                <a:lnTo>
                  <a:pt x="8" y="0"/>
                </a:lnTo>
                <a:lnTo>
                  <a:pt x="8" y="250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67" name="Forme libre 166"/>
          <p:cNvSpPr/>
          <p:nvPr/>
        </p:nvSpPr>
        <p:spPr>
          <a:xfrm>
            <a:off x="3917880" y="1418400"/>
            <a:ext cx="2520" cy="877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439">
                <a:moveTo>
                  <a:pt x="0" y="2439"/>
                </a:moveTo>
                <a:lnTo>
                  <a:pt x="0" y="0"/>
                </a:lnTo>
                <a:lnTo>
                  <a:pt x="8" y="7"/>
                </a:lnTo>
                <a:lnTo>
                  <a:pt x="8" y="2432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68" name="Forme libre 167"/>
          <p:cNvSpPr/>
          <p:nvPr/>
        </p:nvSpPr>
        <p:spPr>
          <a:xfrm>
            <a:off x="2637719" y="1390319"/>
            <a:ext cx="128268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64" h="8">
                <a:moveTo>
                  <a:pt x="3557" y="8"/>
                </a:moveTo>
                <a:lnTo>
                  <a:pt x="7" y="8"/>
                </a:lnTo>
                <a:lnTo>
                  <a:pt x="0" y="0"/>
                </a:lnTo>
                <a:lnTo>
                  <a:pt x="356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69" name="Forme libre 168"/>
          <p:cNvSpPr/>
          <p:nvPr/>
        </p:nvSpPr>
        <p:spPr>
          <a:xfrm>
            <a:off x="2652840" y="1405800"/>
            <a:ext cx="12535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4">
                <a:moveTo>
                  <a:pt x="3476" y="4"/>
                </a:moveTo>
                <a:lnTo>
                  <a:pt x="4" y="4"/>
                </a:lnTo>
                <a:lnTo>
                  <a:pt x="0" y="0"/>
                </a:lnTo>
                <a:lnTo>
                  <a:pt x="348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70" name="Forme libre 169"/>
          <p:cNvSpPr/>
          <p:nvPr/>
        </p:nvSpPr>
        <p:spPr>
          <a:xfrm>
            <a:off x="3891240" y="1392840"/>
            <a:ext cx="1080" cy="9273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577">
                <a:moveTo>
                  <a:pt x="4" y="2577"/>
                </a:moveTo>
                <a:lnTo>
                  <a:pt x="0" y="2573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71" name="Forme libre 170"/>
          <p:cNvSpPr/>
          <p:nvPr/>
        </p:nvSpPr>
        <p:spPr>
          <a:xfrm>
            <a:off x="3904920" y="1405800"/>
            <a:ext cx="252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509">
                <a:moveTo>
                  <a:pt x="0" y="2509"/>
                </a:moveTo>
                <a:lnTo>
                  <a:pt x="0" y="0"/>
                </a:lnTo>
                <a:lnTo>
                  <a:pt x="8" y="7"/>
                </a:lnTo>
                <a:lnTo>
                  <a:pt x="8" y="2502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72" name="Forme libre 171"/>
          <p:cNvSpPr/>
          <p:nvPr/>
        </p:nvSpPr>
        <p:spPr>
          <a:xfrm>
            <a:off x="5157360" y="1405800"/>
            <a:ext cx="108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509">
                <a:moveTo>
                  <a:pt x="4" y="2509"/>
                </a:moveTo>
                <a:lnTo>
                  <a:pt x="0" y="2502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73" name="Forme libre 172"/>
          <p:cNvSpPr/>
          <p:nvPr/>
        </p:nvSpPr>
        <p:spPr>
          <a:xfrm>
            <a:off x="5171400" y="1418400"/>
            <a:ext cx="2520" cy="877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439">
                <a:moveTo>
                  <a:pt x="0" y="2439"/>
                </a:moveTo>
                <a:lnTo>
                  <a:pt x="0" y="0"/>
                </a:lnTo>
                <a:lnTo>
                  <a:pt x="8" y="7"/>
                </a:lnTo>
                <a:lnTo>
                  <a:pt x="8" y="2432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74" name="Forme libre 173"/>
          <p:cNvSpPr/>
          <p:nvPr/>
        </p:nvSpPr>
        <p:spPr>
          <a:xfrm>
            <a:off x="3891240" y="1390319"/>
            <a:ext cx="128268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64" h="8">
                <a:moveTo>
                  <a:pt x="3557" y="8"/>
                </a:moveTo>
                <a:lnTo>
                  <a:pt x="3" y="8"/>
                </a:lnTo>
                <a:lnTo>
                  <a:pt x="0" y="0"/>
                </a:lnTo>
                <a:lnTo>
                  <a:pt x="356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75" name="Forme libre 174"/>
          <p:cNvSpPr/>
          <p:nvPr/>
        </p:nvSpPr>
        <p:spPr>
          <a:xfrm>
            <a:off x="3904920" y="1405800"/>
            <a:ext cx="12535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4">
                <a:moveTo>
                  <a:pt x="3480" y="4"/>
                </a:moveTo>
                <a:lnTo>
                  <a:pt x="4" y="4"/>
                </a:lnTo>
                <a:lnTo>
                  <a:pt x="0" y="0"/>
                </a:lnTo>
                <a:lnTo>
                  <a:pt x="348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76" name="Forme libre 175"/>
          <p:cNvSpPr/>
          <p:nvPr/>
        </p:nvSpPr>
        <p:spPr>
          <a:xfrm>
            <a:off x="5144759" y="1392840"/>
            <a:ext cx="1080" cy="9273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577">
                <a:moveTo>
                  <a:pt x="4" y="2577"/>
                </a:moveTo>
                <a:lnTo>
                  <a:pt x="0" y="2573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77" name="Forme libre 176"/>
          <p:cNvSpPr/>
          <p:nvPr/>
        </p:nvSpPr>
        <p:spPr>
          <a:xfrm>
            <a:off x="5158440" y="1405800"/>
            <a:ext cx="252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509">
                <a:moveTo>
                  <a:pt x="0" y="2509"/>
                </a:moveTo>
                <a:lnTo>
                  <a:pt x="0" y="0"/>
                </a:lnTo>
                <a:lnTo>
                  <a:pt x="8" y="7"/>
                </a:lnTo>
                <a:lnTo>
                  <a:pt x="8" y="2502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78" name="Forme libre 177"/>
          <p:cNvSpPr/>
          <p:nvPr/>
        </p:nvSpPr>
        <p:spPr>
          <a:xfrm>
            <a:off x="6640559" y="1405800"/>
            <a:ext cx="144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509">
                <a:moveTo>
                  <a:pt x="5" y="2509"/>
                </a:moveTo>
                <a:lnTo>
                  <a:pt x="0" y="2502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79" name="Forme libre 178"/>
          <p:cNvSpPr/>
          <p:nvPr/>
        </p:nvSpPr>
        <p:spPr>
          <a:xfrm>
            <a:off x="6654599" y="1418400"/>
            <a:ext cx="1440" cy="877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439">
                <a:moveTo>
                  <a:pt x="0" y="2439"/>
                </a:moveTo>
                <a:lnTo>
                  <a:pt x="0" y="0"/>
                </a:lnTo>
                <a:lnTo>
                  <a:pt x="5" y="7"/>
                </a:lnTo>
                <a:lnTo>
                  <a:pt x="5" y="2432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80" name="Forme libre 179"/>
          <p:cNvSpPr/>
          <p:nvPr/>
        </p:nvSpPr>
        <p:spPr>
          <a:xfrm>
            <a:off x="5143320" y="1390319"/>
            <a:ext cx="151272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03" h="8">
                <a:moveTo>
                  <a:pt x="4199" y="8"/>
                </a:moveTo>
                <a:lnTo>
                  <a:pt x="7" y="8"/>
                </a:lnTo>
                <a:lnTo>
                  <a:pt x="0" y="0"/>
                </a:lnTo>
                <a:lnTo>
                  <a:pt x="420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81" name="Forme libre 180"/>
          <p:cNvSpPr/>
          <p:nvPr/>
        </p:nvSpPr>
        <p:spPr>
          <a:xfrm>
            <a:off x="5158440" y="1405800"/>
            <a:ext cx="1483559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22" h="4">
                <a:moveTo>
                  <a:pt x="4118" y="4"/>
                </a:moveTo>
                <a:lnTo>
                  <a:pt x="4" y="4"/>
                </a:lnTo>
                <a:lnTo>
                  <a:pt x="0" y="0"/>
                </a:lnTo>
                <a:lnTo>
                  <a:pt x="4122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82" name="Forme libre 181"/>
          <p:cNvSpPr/>
          <p:nvPr/>
        </p:nvSpPr>
        <p:spPr>
          <a:xfrm>
            <a:off x="6627960" y="1392840"/>
            <a:ext cx="1440" cy="9273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577">
                <a:moveTo>
                  <a:pt x="5" y="2577"/>
                </a:moveTo>
                <a:lnTo>
                  <a:pt x="0" y="2573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83" name="Forme libre 182"/>
          <p:cNvSpPr/>
          <p:nvPr/>
        </p:nvSpPr>
        <p:spPr>
          <a:xfrm>
            <a:off x="6642000" y="1405800"/>
            <a:ext cx="108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509">
                <a:moveTo>
                  <a:pt x="0" y="2509"/>
                </a:moveTo>
                <a:lnTo>
                  <a:pt x="0" y="0"/>
                </a:lnTo>
                <a:lnTo>
                  <a:pt x="4" y="7"/>
                </a:lnTo>
                <a:lnTo>
                  <a:pt x="4" y="2502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84" name="Forme libre 183"/>
          <p:cNvSpPr/>
          <p:nvPr/>
        </p:nvSpPr>
        <p:spPr>
          <a:xfrm>
            <a:off x="7248960" y="1405800"/>
            <a:ext cx="144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509">
                <a:moveTo>
                  <a:pt x="5" y="2509"/>
                </a:moveTo>
                <a:lnTo>
                  <a:pt x="0" y="2502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85" name="Forme libre 184"/>
          <p:cNvSpPr/>
          <p:nvPr/>
        </p:nvSpPr>
        <p:spPr>
          <a:xfrm>
            <a:off x="7263000" y="1418400"/>
            <a:ext cx="2520" cy="8776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439">
                <a:moveTo>
                  <a:pt x="0" y="2439"/>
                </a:moveTo>
                <a:lnTo>
                  <a:pt x="0" y="0"/>
                </a:lnTo>
                <a:lnTo>
                  <a:pt x="8" y="7"/>
                </a:lnTo>
                <a:lnTo>
                  <a:pt x="8" y="2432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86" name="Forme libre 185"/>
          <p:cNvSpPr/>
          <p:nvPr/>
        </p:nvSpPr>
        <p:spPr>
          <a:xfrm>
            <a:off x="6626520" y="1390319"/>
            <a:ext cx="63900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76" h="8">
                <a:moveTo>
                  <a:pt x="1769" y="8"/>
                </a:moveTo>
                <a:lnTo>
                  <a:pt x="8" y="8"/>
                </a:lnTo>
                <a:lnTo>
                  <a:pt x="0" y="0"/>
                </a:lnTo>
                <a:lnTo>
                  <a:pt x="1776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87" name="Forme libre 186"/>
          <p:cNvSpPr/>
          <p:nvPr/>
        </p:nvSpPr>
        <p:spPr>
          <a:xfrm>
            <a:off x="6642000" y="1405800"/>
            <a:ext cx="60840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4">
                <a:moveTo>
                  <a:pt x="1687" y="4"/>
                </a:moveTo>
                <a:lnTo>
                  <a:pt x="3" y="4"/>
                </a:lnTo>
                <a:lnTo>
                  <a:pt x="0" y="0"/>
                </a:lnTo>
                <a:lnTo>
                  <a:pt x="1691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88" name="Forme libre 187"/>
          <p:cNvSpPr/>
          <p:nvPr/>
        </p:nvSpPr>
        <p:spPr>
          <a:xfrm>
            <a:off x="7236360" y="1392840"/>
            <a:ext cx="1080" cy="9273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577">
                <a:moveTo>
                  <a:pt x="4" y="2577"/>
                </a:moveTo>
                <a:lnTo>
                  <a:pt x="0" y="2573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89" name="Forme libre 188"/>
          <p:cNvSpPr/>
          <p:nvPr/>
        </p:nvSpPr>
        <p:spPr>
          <a:xfrm>
            <a:off x="7250400" y="1405800"/>
            <a:ext cx="252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509">
                <a:moveTo>
                  <a:pt x="0" y="2509"/>
                </a:moveTo>
                <a:lnTo>
                  <a:pt x="0" y="0"/>
                </a:lnTo>
                <a:lnTo>
                  <a:pt x="8" y="7"/>
                </a:lnTo>
                <a:lnTo>
                  <a:pt x="8" y="2502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90" name="Forme libre 189"/>
          <p:cNvSpPr/>
          <p:nvPr/>
        </p:nvSpPr>
        <p:spPr>
          <a:xfrm>
            <a:off x="8372880" y="1405800"/>
            <a:ext cx="144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509">
                <a:moveTo>
                  <a:pt x="5" y="2509"/>
                </a:moveTo>
                <a:lnTo>
                  <a:pt x="0" y="2502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91" name="Forme libre 190"/>
          <p:cNvSpPr/>
          <p:nvPr/>
        </p:nvSpPr>
        <p:spPr>
          <a:xfrm>
            <a:off x="8386920" y="1390319"/>
            <a:ext cx="2520" cy="932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591">
                <a:moveTo>
                  <a:pt x="0" y="2584"/>
                </a:moveTo>
                <a:lnTo>
                  <a:pt x="0" y="7"/>
                </a:lnTo>
                <a:lnTo>
                  <a:pt x="8" y="0"/>
                </a:lnTo>
                <a:lnTo>
                  <a:pt x="8" y="2591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92" name="Forme libre 191"/>
          <p:cNvSpPr/>
          <p:nvPr/>
        </p:nvSpPr>
        <p:spPr>
          <a:xfrm>
            <a:off x="7234920" y="1390319"/>
            <a:ext cx="115452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08" h="8">
                <a:moveTo>
                  <a:pt x="3201" y="8"/>
                </a:moveTo>
                <a:lnTo>
                  <a:pt x="7" y="8"/>
                </a:lnTo>
                <a:lnTo>
                  <a:pt x="0" y="0"/>
                </a:lnTo>
                <a:lnTo>
                  <a:pt x="3208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93" name="Forme libre 192"/>
          <p:cNvSpPr/>
          <p:nvPr/>
        </p:nvSpPr>
        <p:spPr>
          <a:xfrm>
            <a:off x="7250400" y="1405800"/>
            <a:ext cx="11239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3" h="4">
                <a:moveTo>
                  <a:pt x="3119" y="4"/>
                </a:moveTo>
                <a:lnTo>
                  <a:pt x="3" y="4"/>
                </a:lnTo>
                <a:lnTo>
                  <a:pt x="0" y="0"/>
                </a:lnTo>
                <a:lnTo>
                  <a:pt x="312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94" name="Forme libre 193"/>
          <p:cNvSpPr/>
          <p:nvPr/>
        </p:nvSpPr>
        <p:spPr>
          <a:xfrm>
            <a:off x="8360280" y="1392840"/>
            <a:ext cx="1080" cy="9273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577">
                <a:moveTo>
                  <a:pt x="4" y="2577"/>
                </a:moveTo>
                <a:lnTo>
                  <a:pt x="0" y="2573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95" name="Forme libre 194"/>
          <p:cNvSpPr/>
          <p:nvPr/>
        </p:nvSpPr>
        <p:spPr>
          <a:xfrm>
            <a:off x="8374319" y="1405800"/>
            <a:ext cx="252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509">
                <a:moveTo>
                  <a:pt x="0" y="2509"/>
                </a:moveTo>
                <a:lnTo>
                  <a:pt x="0" y="0"/>
                </a:lnTo>
                <a:lnTo>
                  <a:pt x="8" y="7"/>
                </a:lnTo>
                <a:lnTo>
                  <a:pt x="8" y="2502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96" name="Forme libre 195"/>
          <p:cNvSpPr/>
          <p:nvPr/>
        </p:nvSpPr>
        <p:spPr>
          <a:xfrm>
            <a:off x="10172520" y="1405800"/>
            <a:ext cx="2520" cy="902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509">
                <a:moveTo>
                  <a:pt x="4" y="2509"/>
                </a:moveTo>
                <a:lnTo>
                  <a:pt x="0" y="2502"/>
                </a:lnTo>
                <a:lnTo>
                  <a:pt x="0" y="7"/>
                </a:lnTo>
                <a:lnTo>
                  <a:pt x="4" y="0"/>
                </a:lnTo>
                <a:lnTo>
                  <a:pt x="8" y="0"/>
                </a:lnTo>
                <a:lnTo>
                  <a:pt x="8" y="250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97" name="Forme libre 196"/>
          <p:cNvSpPr/>
          <p:nvPr/>
        </p:nvSpPr>
        <p:spPr>
          <a:xfrm>
            <a:off x="10186560" y="1391759"/>
            <a:ext cx="1080" cy="930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587">
                <a:moveTo>
                  <a:pt x="0" y="2580"/>
                </a:moveTo>
                <a:lnTo>
                  <a:pt x="0" y="3"/>
                </a:lnTo>
                <a:lnTo>
                  <a:pt x="4" y="0"/>
                </a:lnTo>
                <a:lnTo>
                  <a:pt x="4" y="2587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98" name="Forme libre 197"/>
          <p:cNvSpPr/>
          <p:nvPr/>
        </p:nvSpPr>
        <p:spPr>
          <a:xfrm>
            <a:off x="8358840" y="1390319"/>
            <a:ext cx="1830239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85" h="8">
                <a:moveTo>
                  <a:pt x="5078" y="8"/>
                </a:moveTo>
                <a:lnTo>
                  <a:pt x="7" y="8"/>
                </a:lnTo>
                <a:lnTo>
                  <a:pt x="0" y="0"/>
                </a:lnTo>
                <a:lnTo>
                  <a:pt x="508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99" name="Forme libre 198"/>
          <p:cNvSpPr/>
          <p:nvPr/>
        </p:nvSpPr>
        <p:spPr>
          <a:xfrm>
            <a:off x="8374319" y="1405800"/>
            <a:ext cx="18007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3" h="4">
                <a:moveTo>
                  <a:pt x="4996" y="4"/>
                </a:moveTo>
                <a:lnTo>
                  <a:pt x="3" y="4"/>
                </a:lnTo>
                <a:lnTo>
                  <a:pt x="0" y="0"/>
                </a:lnTo>
                <a:lnTo>
                  <a:pt x="500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00" name="Forme libre 199"/>
          <p:cNvSpPr/>
          <p:nvPr/>
        </p:nvSpPr>
        <p:spPr>
          <a:xfrm>
            <a:off x="1385280" y="2294640"/>
            <a:ext cx="1440" cy="4940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13724">
                <a:moveTo>
                  <a:pt x="5" y="13721"/>
                </a:moveTo>
                <a:lnTo>
                  <a:pt x="0" y="13724"/>
                </a:lnTo>
                <a:lnTo>
                  <a:pt x="0" y="0"/>
                </a:lnTo>
                <a:lnTo>
                  <a:pt x="5" y="4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01" name="Forme libre 200"/>
          <p:cNvSpPr/>
          <p:nvPr/>
        </p:nvSpPr>
        <p:spPr>
          <a:xfrm>
            <a:off x="1399320" y="2308680"/>
            <a:ext cx="2520" cy="4912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13646">
                <a:moveTo>
                  <a:pt x="0" y="13646"/>
                </a:moveTo>
                <a:lnTo>
                  <a:pt x="0" y="0"/>
                </a:lnTo>
                <a:lnTo>
                  <a:pt x="8" y="4"/>
                </a:lnTo>
                <a:lnTo>
                  <a:pt x="8" y="1363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02" name="Forme libre 201"/>
          <p:cNvSpPr/>
          <p:nvPr/>
        </p:nvSpPr>
        <p:spPr>
          <a:xfrm>
            <a:off x="1399320" y="7219800"/>
            <a:ext cx="12535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4">
                <a:moveTo>
                  <a:pt x="3483" y="4"/>
                </a:moveTo>
                <a:lnTo>
                  <a:pt x="0" y="4"/>
                </a:lnTo>
                <a:lnTo>
                  <a:pt x="4" y="0"/>
                </a:lnTo>
                <a:lnTo>
                  <a:pt x="3476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03" name="Forme libre 202"/>
          <p:cNvSpPr/>
          <p:nvPr/>
        </p:nvSpPr>
        <p:spPr>
          <a:xfrm>
            <a:off x="1384200" y="7233840"/>
            <a:ext cx="128268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64" h="8">
                <a:moveTo>
                  <a:pt x="3564" y="8"/>
                </a:moveTo>
                <a:lnTo>
                  <a:pt x="0" y="8"/>
                </a:lnTo>
                <a:lnTo>
                  <a:pt x="7" y="0"/>
                </a:lnTo>
                <a:lnTo>
                  <a:pt x="355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04" name="Forme libre 203"/>
          <p:cNvSpPr/>
          <p:nvPr/>
        </p:nvSpPr>
        <p:spPr>
          <a:xfrm>
            <a:off x="2650319" y="2308680"/>
            <a:ext cx="2520" cy="4912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13646">
                <a:moveTo>
                  <a:pt x="8" y="13646"/>
                </a:moveTo>
                <a:lnTo>
                  <a:pt x="0" y="13643"/>
                </a:lnTo>
                <a:lnTo>
                  <a:pt x="0" y="4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05" name="Forme libre 204"/>
          <p:cNvSpPr/>
          <p:nvPr/>
        </p:nvSpPr>
        <p:spPr>
          <a:xfrm>
            <a:off x="2664360" y="2320200"/>
            <a:ext cx="2520" cy="4888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13579">
                <a:moveTo>
                  <a:pt x="0" y="13579"/>
                </a:moveTo>
                <a:lnTo>
                  <a:pt x="0" y="0"/>
                </a:lnTo>
                <a:lnTo>
                  <a:pt x="8" y="7"/>
                </a:lnTo>
                <a:lnTo>
                  <a:pt x="8" y="13572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06" name="Forme libre 205"/>
          <p:cNvSpPr/>
          <p:nvPr/>
        </p:nvSpPr>
        <p:spPr>
          <a:xfrm>
            <a:off x="1386719" y="2294640"/>
            <a:ext cx="127764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50" h="5">
                <a:moveTo>
                  <a:pt x="3550" y="5"/>
                </a:moveTo>
                <a:lnTo>
                  <a:pt x="0" y="5"/>
                </a:lnTo>
                <a:lnTo>
                  <a:pt x="3" y="0"/>
                </a:lnTo>
                <a:lnTo>
                  <a:pt x="3546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07" name="Forme libre 206"/>
          <p:cNvSpPr/>
          <p:nvPr/>
        </p:nvSpPr>
        <p:spPr>
          <a:xfrm>
            <a:off x="1399320" y="2308680"/>
            <a:ext cx="125352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5">
                <a:moveTo>
                  <a:pt x="3476" y="5"/>
                </a:moveTo>
                <a:lnTo>
                  <a:pt x="7" y="5"/>
                </a:lnTo>
                <a:lnTo>
                  <a:pt x="0" y="0"/>
                </a:lnTo>
                <a:lnTo>
                  <a:pt x="348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08" name="Forme libre 207"/>
          <p:cNvSpPr/>
          <p:nvPr/>
        </p:nvSpPr>
        <p:spPr>
          <a:xfrm>
            <a:off x="2638800" y="2296080"/>
            <a:ext cx="1800" cy="2231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" h="6199">
                <a:moveTo>
                  <a:pt x="6" y="6199"/>
                </a:moveTo>
                <a:lnTo>
                  <a:pt x="0" y="6192"/>
                </a:lnTo>
                <a:lnTo>
                  <a:pt x="0" y="3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09" name="Forme libre 208"/>
          <p:cNvSpPr/>
          <p:nvPr/>
        </p:nvSpPr>
        <p:spPr>
          <a:xfrm>
            <a:off x="2652840" y="2308680"/>
            <a:ext cx="1800" cy="22060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" h="6129">
                <a:moveTo>
                  <a:pt x="0" y="6129"/>
                </a:moveTo>
                <a:lnTo>
                  <a:pt x="0" y="0"/>
                </a:lnTo>
                <a:lnTo>
                  <a:pt x="6" y="4"/>
                </a:lnTo>
                <a:lnTo>
                  <a:pt x="6" y="6122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10" name="Forme libre 209"/>
          <p:cNvSpPr/>
          <p:nvPr/>
        </p:nvSpPr>
        <p:spPr>
          <a:xfrm>
            <a:off x="3903840" y="2308680"/>
            <a:ext cx="2520" cy="220607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6129">
                <a:moveTo>
                  <a:pt x="4" y="6129"/>
                </a:moveTo>
                <a:lnTo>
                  <a:pt x="0" y="6125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8" y="612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11" name="Forme libre 210"/>
          <p:cNvSpPr/>
          <p:nvPr/>
        </p:nvSpPr>
        <p:spPr>
          <a:xfrm>
            <a:off x="3917880" y="2320200"/>
            <a:ext cx="2520" cy="2181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6061">
                <a:moveTo>
                  <a:pt x="0" y="6061"/>
                </a:moveTo>
                <a:lnTo>
                  <a:pt x="0" y="0"/>
                </a:lnTo>
                <a:lnTo>
                  <a:pt x="8" y="7"/>
                </a:lnTo>
                <a:lnTo>
                  <a:pt x="8" y="6054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12" name="Forme libre 211"/>
          <p:cNvSpPr/>
          <p:nvPr/>
        </p:nvSpPr>
        <p:spPr>
          <a:xfrm>
            <a:off x="2640240" y="2294640"/>
            <a:ext cx="127764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50" h="5">
                <a:moveTo>
                  <a:pt x="3550" y="5"/>
                </a:moveTo>
                <a:lnTo>
                  <a:pt x="0" y="5"/>
                </a:lnTo>
                <a:lnTo>
                  <a:pt x="3" y="0"/>
                </a:lnTo>
                <a:lnTo>
                  <a:pt x="3546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13" name="Forme libre 212"/>
          <p:cNvSpPr/>
          <p:nvPr/>
        </p:nvSpPr>
        <p:spPr>
          <a:xfrm>
            <a:off x="2652840" y="2308680"/>
            <a:ext cx="125352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5">
                <a:moveTo>
                  <a:pt x="3476" y="5"/>
                </a:moveTo>
                <a:lnTo>
                  <a:pt x="4" y="5"/>
                </a:lnTo>
                <a:lnTo>
                  <a:pt x="0" y="0"/>
                </a:lnTo>
                <a:lnTo>
                  <a:pt x="348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14" name="Forme libre 213"/>
          <p:cNvSpPr/>
          <p:nvPr/>
        </p:nvSpPr>
        <p:spPr>
          <a:xfrm>
            <a:off x="3891240" y="2296080"/>
            <a:ext cx="1080" cy="791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199">
                <a:moveTo>
                  <a:pt x="4" y="2199"/>
                </a:moveTo>
                <a:lnTo>
                  <a:pt x="0" y="2195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15" name="Forme libre 214"/>
          <p:cNvSpPr/>
          <p:nvPr/>
        </p:nvSpPr>
        <p:spPr>
          <a:xfrm>
            <a:off x="3904920" y="2308680"/>
            <a:ext cx="2520" cy="765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128">
                <a:moveTo>
                  <a:pt x="0" y="2128"/>
                </a:moveTo>
                <a:lnTo>
                  <a:pt x="0" y="0"/>
                </a:lnTo>
                <a:lnTo>
                  <a:pt x="8" y="4"/>
                </a:lnTo>
                <a:lnTo>
                  <a:pt x="8" y="2121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16" name="Forme libre 215"/>
          <p:cNvSpPr/>
          <p:nvPr/>
        </p:nvSpPr>
        <p:spPr>
          <a:xfrm>
            <a:off x="5157360" y="2308680"/>
            <a:ext cx="1080" cy="765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128">
                <a:moveTo>
                  <a:pt x="4" y="2128"/>
                </a:moveTo>
                <a:lnTo>
                  <a:pt x="0" y="2125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17" name="Forme libre 216"/>
          <p:cNvSpPr/>
          <p:nvPr/>
        </p:nvSpPr>
        <p:spPr>
          <a:xfrm>
            <a:off x="5171400" y="2320200"/>
            <a:ext cx="2520" cy="741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061">
                <a:moveTo>
                  <a:pt x="0" y="2061"/>
                </a:moveTo>
                <a:lnTo>
                  <a:pt x="0" y="0"/>
                </a:lnTo>
                <a:lnTo>
                  <a:pt x="8" y="7"/>
                </a:lnTo>
                <a:lnTo>
                  <a:pt x="8" y="2054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18" name="Forme libre 217"/>
          <p:cNvSpPr/>
          <p:nvPr/>
        </p:nvSpPr>
        <p:spPr>
          <a:xfrm>
            <a:off x="3892320" y="2294640"/>
            <a:ext cx="127908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54" h="5">
                <a:moveTo>
                  <a:pt x="3554" y="5"/>
                </a:moveTo>
                <a:lnTo>
                  <a:pt x="0" y="5"/>
                </a:lnTo>
                <a:lnTo>
                  <a:pt x="7" y="0"/>
                </a:lnTo>
                <a:lnTo>
                  <a:pt x="3550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19" name="Forme libre 218"/>
          <p:cNvSpPr/>
          <p:nvPr/>
        </p:nvSpPr>
        <p:spPr>
          <a:xfrm>
            <a:off x="3904920" y="2308680"/>
            <a:ext cx="125352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5">
                <a:moveTo>
                  <a:pt x="3476" y="5"/>
                </a:moveTo>
                <a:lnTo>
                  <a:pt x="7" y="5"/>
                </a:lnTo>
                <a:lnTo>
                  <a:pt x="0" y="0"/>
                </a:lnTo>
                <a:lnTo>
                  <a:pt x="348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20" name="Forme libre 219"/>
          <p:cNvSpPr/>
          <p:nvPr/>
        </p:nvSpPr>
        <p:spPr>
          <a:xfrm>
            <a:off x="5144759" y="2296080"/>
            <a:ext cx="1080" cy="791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199">
                <a:moveTo>
                  <a:pt x="4" y="2199"/>
                </a:moveTo>
                <a:lnTo>
                  <a:pt x="0" y="2195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21" name="Forme libre 220"/>
          <p:cNvSpPr/>
          <p:nvPr/>
        </p:nvSpPr>
        <p:spPr>
          <a:xfrm>
            <a:off x="5158440" y="2308680"/>
            <a:ext cx="2520" cy="765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128">
                <a:moveTo>
                  <a:pt x="0" y="2128"/>
                </a:moveTo>
                <a:lnTo>
                  <a:pt x="0" y="0"/>
                </a:lnTo>
                <a:lnTo>
                  <a:pt x="8" y="4"/>
                </a:lnTo>
                <a:lnTo>
                  <a:pt x="8" y="2121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22" name="Forme libre 221"/>
          <p:cNvSpPr/>
          <p:nvPr/>
        </p:nvSpPr>
        <p:spPr>
          <a:xfrm>
            <a:off x="6640559" y="2308680"/>
            <a:ext cx="1440" cy="765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128">
                <a:moveTo>
                  <a:pt x="5" y="2128"/>
                </a:moveTo>
                <a:lnTo>
                  <a:pt x="0" y="2125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23" name="Forme libre 222"/>
          <p:cNvSpPr/>
          <p:nvPr/>
        </p:nvSpPr>
        <p:spPr>
          <a:xfrm>
            <a:off x="6654599" y="2320200"/>
            <a:ext cx="1440" cy="741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061">
                <a:moveTo>
                  <a:pt x="0" y="2061"/>
                </a:moveTo>
                <a:lnTo>
                  <a:pt x="0" y="0"/>
                </a:lnTo>
                <a:lnTo>
                  <a:pt x="5" y="7"/>
                </a:lnTo>
                <a:lnTo>
                  <a:pt x="5" y="2054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24" name="Forme libre 223"/>
          <p:cNvSpPr/>
          <p:nvPr/>
        </p:nvSpPr>
        <p:spPr>
          <a:xfrm>
            <a:off x="5145840" y="2294640"/>
            <a:ext cx="150876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2" h="5">
                <a:moveTo>
                  <a:pt x="4192" y="5"/>
                </a:moveTo>
                <a:lnTo>
                  <a:pt x="0" y="5"/>
                </a:lnTo>
                <a:lnTo>
                  <a:pt x="4" y="0"/>
                </a:lnTo>
                <a:lnTo>
                  <a:pt x="418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25" name="Forme libre 224"/>
          <p:cNvSpPr/>
          <p:nvPr/>
        </p:nvSpPr>
        <p:spPr>
          <a:xfrm>
            <a:off x="5158440" y="2308680"/>
            <a:ext cx="1483559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22" h="5">
                <a:moveTo>
                  <a:pt x="4115" y="5"/>
                </a:moveTo>
                <a:lnTo>
                  <a:pt x="7" y="5"/>
                </a:lnTo>
                <a:lnTo>
                  <a:pt x="0" y="0"/>
                </a:lnTo>
                <a:lnTo>
                  <a:pt x="4122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26" name="Forme libre 225"/>
          <p:cNvSpPr/>
          <p:nvPr/>
        </p:nvSpPr>
        <p:spPr>
          <a:xfrm>
            <a:off x="6627960" y="2296080"/>
            <a:ext cx="1440" cy="791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199">
                <a:moveTo>
                  <a:pt x="5" y="2199"/>
                </a:moveTo>
                <a:lnTo>
                  <a:pt x="0" y="2195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27" name="Forme libre 226"/>
          <p:cNvSpPr/>
          <p:nvPr/>
        </p:nvSpPr>
        <p:spPr>
          <a:xfrm>
            <a:off x="6642000" y="2308680"/>
            <a:ext cx="1080" cy="765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128">
                <a:moveTo>
                  <a:pt x="0" y="2128"/>
                </a:moveTo>
                <a:lnTo>
                  <a:pt x="0" y="0"/>
                </a:lnTo>
                <a:lnTo>
                  <a:pt x="4" y="4"/>
                </a:lnTo>
                <a:lnTo>
                  <a:pt x="4" y="2121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28" name="Forme libre 227"/>
          <p:cNvSpPr/>
          <p:nvPr/>
        </p:nvSpPr>
        <p:spPr>
          <a:xfrm>
            <a:off x="7248960" y="2308680"/>
            <a:ext cx="1440" cy="765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128">
                <a:moveTo>
                  <a:pt x="5" y="2128"/>
                </a:moveTo>
                <a:lnTo>
                  <a:pt x="0" y="2125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29" name="Forme libre 228"/>
          <p:cNvSpPr/>
          <p:nvPr/>
        </p:nvSpPr>
        <p:spPr>
          <a:xfrm>
            <a:off x="7263000" y="2320200"/>
            <a:ext cx="2520" cy="741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061">
                <a:moveTo>
                  <a:pt x="0" y="2061"/>
                </a:moveTo>
                <a:lnTo>
                  <a:pt x="0" y="0"/>
                </a:lnTo>
                <a:lnTo>
                  <a:pt x="8" y="7"/>
                </a:lnTo>
                <a:lnTo>
                  <a:pt x="8" y="2054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30" name="Forme libre 229"/>
          <p:cNvSpPr/>
          <p:nvPr/>
        </p:nvSpPr>
        <p:spPr>
          <a:xfrm>
            <a:off x="6629400" y="2294640"/>
            <a:ext cx="63360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1" h="5">
                <a:moveTo>
                  <a:pt x="1761" y="5"/>
                </a:moveTo>
                <a:lnTo>
                  <a:pt x="0" y="5"/>
                </a:lnTo>
                <a:lnTo>
                  <a:pt x="3" y="0"/>
                </a:lnTo>
                <a:lnTo>
                  <a:pt x="175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31" name="Forme libre 230"/>
          <p:cNvSpPr/>
          <p:nvPr/>
        </p:nvSpPr>
        <p:spPr>
          <a:xfrm>
            <a:off x="6642000" y="2308680"/>
            <a:ext cx="60840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5">
                <a:moveTo>
                  <a:pt x="1684" y="5"/>
                </a:moveTo>
                <a:lnTo>
                  <a:pt x="3" y="5"/>
                </a:lnTo>
                <a:lnTo>
                  <a:pt x="0" y="0"/>
                </a:lnTo>
                <a:lnTo>
                  <a:pt x="1691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32" name="Forme libre 231"/>
          <p:cNvSpPr/>
          <p:nvPr/>
        </p:nvSpPr>
        <p:spPr>
          <a:xfrm>
            <a:off x="7236360" y="2296080"/>
            <a:ext cx="1080" cy="791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199">
                <a:moveTo>
                  <a:pt x="4" y="2199"/>
                </a:moveTo>
                <a:lnTo>
                  <a:pt x="0" y="2195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33" name="Forme libre 232"/>
          <p:cNvSpPr/>
          <p:nvPr/>
        </p:nvSpPr>
        <p:spPr>
          <a:xfrm>
            <a:off x="7250400" y="2308680"/>
            <a:ext cx="2520" cy="765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128">
                <a:moveTo>
                  <a:pt x="0" y="2128"/>
                </a:moveTo>
                <a:lnTo>
                  <a:pt x="0" y="0"/>
                </a:lnTo>
                <a:lnTo>
                  <a:pt x="8" y="4"/>
                </a:lnTo>
                <a:lnTo>
                  <a:pt x="8" y="2121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34" name="Forme libre 233"/>
          <p:cNvSpPr/>
          <p:nvPr/>
        </p:nvSpPr>
        <p:spPr>
          <a:xfrm>
            <a:off x="8372880" y="2308680"/>
            <a:ext cx="1440" cy="765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128">
                <a:moveTo>
                  <a:pt x="5" y="2128"/>
                </a:moveTo>
                <a:lnTo>
                  <a:pt x="0" y="2125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35" name="Forme libre 234"/>
          <p:cNvSpPr/>
          <p:nvPr/>
        </p:nvSpPr>
        <p:spPr>
          <a:xfrm>
            <a:off x="8386920" y="2293560"/>
            <a:ext cx="2520" cy="794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209">
                <a:moveTo>
                  <a:pt x="0" y="2206"/>
                </a:moveTo>
                <a:lnTo>
                  <a:pt x="0" y="7"/>
                </a:lnTo>
                <a:lnTo>
                  <a:pt x="8" y="0"/>
                </a:lnTo>
                <a:lnTo>
                  <a:pt x="8" y="220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36" name="Forme libre 235"/>
          <p:cNvSpPr/>
          <p:nvPr/>
        </p:nvSpPr>
        <p:spPr>
          <a:xfrm>
            <a:off x="7237440" y="2294640"/>
            <a:ext cx="114948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94" h="5">
                <a:moveTo>
                  <a:pt x="3194" y="5"/>
                </a:moveTo>
                <a:lnTo>
                  <a:pt x="0" y="5"/>
                </a:lnTo>
                <a:lnTo>
                  <a:pt x="4" y="0"/>
                </a:lnTo>
                <a:lnTo>
                  <a:pt x="3190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37" name="Forme libre 236"/>
          <p:cNvSpPr/>
          <p:nvPr/>
        </p:nvSpPr>
        <p:spPr>
          <a:xfrm>
            <a:off x="7250400" y="2308680"/>
            <a:ext cx="112392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3" h="5">
                <a:moveTo>
                  <a:pt x="3116" y="5"/>
                </a:moveTo>
                <a:lnTo>
                  <a:pt x="7" y="5"/>
                </a:lnTo>
                <a:lnTo>
                  <a:pt x="0" y="0"/>
                </a:lnTo>
                <a:lnTo>
                  <a:pt x="312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38" name="Forme libre 237"/>
          <p:cNvSpPr/>
          <p:nvPr/>
        </p:nvSpPr>
        <p:spPr>
          <a:xfrm>
            <a:off x="8360280" y="2296080"/>
            <a:ext cx="1080" cy="7912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199">
                <a:moveTo>
                  <a:pt x="4" y="2199"/>
                </a:moveTo>
                <a:lnTo>
                  <a:pt x="0" y="2195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39" name="Forme libre 238"/>
          <p:cNvSpPr/>
          <p:nvPr/>
        </p:nvSpPr>
        <p:spPr>
          <a:xfrm>
            <a:off x="8374319" y="2308680"/>
            <a:ext cx="2520" cy="765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128">
                <a:moveTo>
                  <a:pt x="0" y="2128"/>
                </a:moveTo>
                <a:lnTo>
                  <a:pt x="0" y="0"/>
                </a:lnTo>
                <a:lnTo>
                  <a:pt x="8" y="4"/>
                </a:lnTo>
                <a:lnTo>
                  <a:pt x="8" y="2121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40" name="Forme libre 239"/>
          <p:cNvSpPr/>
          <p:nvPr/>
        </p:nvSpPr>
        <p:spPr>
          <a:xfrm>
            <a:off x="10172520" y="2308680"/>
            <a:ext cx="2520" cy="765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128">
                <a:moveTo>
                  <a:pt x="4" y="2128"/>
                </a:moveTo>
                <a:lnTo>
                  <a:pt x="0" y="2121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8" y="2128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41" name="Forme libre 240"/>
          <p:cNvSpPr/>
          <p:nvPr/>
        </p:nvSpPr>
        <p:spPr>
          <a:xfrm>
            <a:off x="10186560" y="2294640"/>
            <a:ext cx="1080" cy="793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206">
                <a:moveTo>
                  <a:pt x="0" y="2203"/>
                </a:moveTo>
                <a:lnTo>
                  <a:pt x="0" y="4"/>
                </a:lnTo>
                <a:lnTo>
                  <a:pt x="4" y="0"/>
                </a:lnTo>
                <a:lnTo>
                  <a:pt x="4" y="2206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42" name="Forme libre 241"/>
          <p:cNvSpPr/>
          <p:nvPr/>
        </p:nvSpPr>
        <p:spPr>
          <a:xfrm>
            <a:off x="8361360" y="2294640"/>
            <a:ext cx="182520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71" h="5">
                <a:moveTo>
                  <a:pt x="5071" y="5"/>
                </a:moveTo>
                <a:lnTo>
                  <a:pt x="0" y="5"/>
                </a:lnTo>
                <a:lnTo>
                  <a:pt x="4" y="0"/>
                </a:lnTo>
                <a:lnTo>
                  <a:pt x="506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43" name="Forme libre 242"/>
          <p:cNvSpPr/>
          <p:nvPr/>
        </p:nvSpPr>
        <p:spPr>
          <a:xfrm>
            <a:off x="8374319" y="2308680"/>
            <a:ext cx="180072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3" h="5">
                <a:moveTo>
                  <a:pt x="4996" y="5"/>
                </a:moveTo>
                <a:lnTo>
                  <a:pt x="7" y="5"/>
                </a:lnTo>
                <a:lnTo>
                  <a:pt x="0" y="0"/>
                </a:lnTo>
                <a:lnTo>
                  <a:pt x="500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44" name="Forme libre 243"/>
          <p:cNvSpPr/>
          <p:nvPr/>
        </p:nvSpPr>
        <p:spPr>
          <a:xfrm>
            <a:off x="3891240" y="3061800"/>
            <a:ext cx="1080" cy="146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4072">
                <a:moveTo>
                  <a:pt x="4" y="4072"/>
                </a:moveTo>
                <a:lnTo>
                  <a:pt x="0" y="4065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45" name="Forme libre 244"/>
          <p:cNvSpPr/>
          <p:nvPr/>
        </p:nvSpPr>
        <p:spPr>
          <a:xfrm>
            <a:off x="3904920" y="3074399"/>
            <a:ext cx="2520" cy="1440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4002">
                <a:moveTo>
                  <a:pt x="0" y="4002"/>
                </a:moveTo>
                <a:lnTo>
                  <a:pt x="0" y="0"/>
                </a:lnTo>
                <a:lnTo>
                  <a:pt x="8" y="4"/>
                </a:lnTo>
                <a:lnTo>
                  <a:pt x="8" y="399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46" name="Forme libre 245"/>
          <p:cNvSpPr/>
          <p:nvPr/>
        </p:nvSpPr>
        <p:spPr>
          <a:xfrm>
            <a:off x="5157360" y="3074399"/>
            <a:ext cx="1080" cy="1440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4002">
                <a:moveTo>
                  <a:pt x="4" y="4002"/>
                </a:moveTo>
                <a:lnTo>
                  <a:pt x="0" y="3998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47" name="Forme libre 246"/>
          <p:cNvSpPr/>
          <p:nvPr/>
        </p:nvSpPr>
        <p:spPr>
          <a:xfrm>
            <a:off x="5171400" y="3087360"/>
            <a:ext cx="2520" cy="1414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3930">
                <a:moveTo>
                  <a:pt x="0" y="3930"/>
                </a:moveTo>
                <a:lnTo>
                  <a:pt x="0" y="0"/>
                </a:lnTo>
                <a:lnTo>
                  <a:pt x="8" y="3"/>
                </a:lnTo>
                <a:lnTo>
                  <a:pt x="8" y="3923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48" name="Forme libre 247"/>
          <p:cNvSpPr/>
          <p:nvPr/>
        </p:nvSpPr>
        <p:spPr>
          <a:xfrm>
            <a:off x="3892320" y="3060360"/>
            <a:ext cx="127908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54" h="5">
                <a:moveTo>
                  <a:pt x="3554" y="5"/>
                </a:moveTo>
                <a:lnTo>
                  <a:pt x="0" y="5"/>
                </a:lnTo>
                <a:lnTo>
                  <a:pt x="7" y="0"/>
                </a:lnTo>
                <a:lnTo>
                  <a:pt x="3550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49" name="Forme libre 248"/>
          <p:cNvSpPr/>
          <p:nvPr/>
        </p:nvSpPr>
        <p:spPr>
          <a:xfrm>
            <a:off x="3904920" y="3074399"/>
            <a:ext cx="125352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5">
                <a:moveTo>
                  <a:pt x="3476" y="5"/>
                </a:moveTo>
                <a:lnTo>
                  <a:pt x="7" y="5"/>
                </a:lnTo>
                <a:lnTo>
                  <a:pt x="0" y="0"/>
                </a:lnTo>
                <a:lnTo>
                  <a:pt x="348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50" name="Forme libre 249"/>
          <p:cNvSpPr/>
          <p:nvPr/>
        </p:nvSpPr>
        <p:spPr>
          <a:xfrm>
            <a:off x="5144759" y="3061800"/>
            <a:ext cx="1080" cy="146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4072">
                <a:moveTo>
                  <a:pt x="4" y="4072"/>
                </a:moveTo>
                <a:lnTo>
                  <a:pt x="0" y="4065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51" name="Forme libre 250"/>
          <p:cNvSpPr/>
          <p:nvPr/>
        </p:nvSpPr>
        <p:spPr>
          <a:xfrm>
            <a:off x="5158440" y="3074399"/>
            <a:ext cx="2520" cy="1440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4002">
                <a:moveTo>
                  <a:pt x="0" y="4002"/>
                </a:moveTo>
                <a:lnTo>
                  <a:pt x="0" y="0"/>
                </a:lnTo>
                <a:lnTo>
                  <a:pt x="8" y="4"/>
                </a:lnTo>
                <a:lnTo>
                  <a:pt x="8" y="399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52" name="Forme libre 251"/>
          <p:cNvSpPr/>
          <p:nvPr/>
        </p:nvSpPr>
        <p:spPr>
          <a:xfrm>
            <a:off x="6640559" y="3074399"/>
            <a:ext cx="1440" cy="1440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4002">
                <a:moveTo>
                  <a:pt x="5" y="4002"/>
                </a:moveTo>
                <a:lnTo>
                  <a:pt x="0" y="3998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53" name="Forme libre 252"/>
          <p:cNvSpPr/>
          <p:nvPr/>
        </p:nvSpPr>
        <p:spPr>
          <a:xfrm>
            <a:off x="6654599" y="3087360"/>
            <a:ext cx="1440" cy="1414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3930">
                <a:moveTo>
                  <a:pt x="0" y="3930"/>
                </a:moveTo>
                <a:lnTo>
                  <a:pt x="0" y="0"/>
                </a:lnTo>
                <a:lnTo>
                  <a:pt x="5" y="3"/>
                </a:lnTo>
                <a:lnTo>
                  <a:pt x="5" y="3923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54" name="Forme libre 253"/>
          <p:cNvSpPr/>
          <p:nvPr/>
        </p:nvSpPr>
        <p:spPr>
          <a:xfrm>
            <a:off x="5145840" y="3060360"/>
            <a:ext cx="150876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2" h="5">
                <a:moveTo>
                  <a:pt x="4192" y="5"/>
                </a:moveTo>
                <a:lnTo>
                  <a:pt x="0" y="5"/>
                </a:lnTo>
                <a:lnTo>
                  <a:pt x="4" y="0"/>
                </a:lnTo>
                <a:lnTo>
                  <a:pt x="418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55" name="Forme libre 254"/>
          <p:cNvSpPr/>
          <p:nvPr/>
        </p:nvSpPr>
        <p:spPr>
          <a:xfrm>
            <a:off x="5158440" y="3074399"/>
            <a:ext cx="1483559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22" h="5">
                <a:moveTo>
                  <a:pt x="4115" y="5"/>
                </a:moveTo>
                <a:lnTo>
                  <a:pt x="7" y="5"/>
                </a:lnTo>
                <a:lnTo>
                  <a:pt x="0" y="0"/>
                </a:lnTo>
                <a:lnTo>
                  <a:pt x="4122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56" name="Forme libre 255"/>
          <p:cNvSpPr/>
          <p:nvPr/>
        </p:nvSpPr>
        <p:spPr>
          <a:xfrm>
            <a:off x="6627960" y="3061800"/>
            <a:ext cx="1440" cy="146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4072">
                <a:moveTo>
                  <a:pt x="5" y="4072"/>
                </a:moveTo>
                <a:lnTo>
                  <a:pt x="0" y="4065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57" name="Forme libre 256"/>
          <p:cNvSpPr/>
          <p:nvPr/>
        </p:nvSpPr>
        <p:spPr>
          <a:xfrm>
            <a:off x="6642000" y="3074399"/>
            <a:ext cx="1080" cy="1440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4002">
                <a:moveTo>
                  <a:pt x="0" y="4002"/>
                </a:moveTo>
                <a:lnTo>
                  <a:pt x="0" y="0"/>
                </a:lnTo>
                <a:lnTo>
                  <a:pt x="4" y="4"/>
                </a:lnTo>
                <a:lnTo>
                  <a:pt x="4" y="399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58" name="Forme libre 257"/>
          <p:cNvSpPr/>
          <p:nvPr/>
        </p:nvSpPr>
        <p:spPr>
          <a:xfrm>
            <a:off x="7248960" y="3074399"/>
            <a:ext cx="1440" cy="1440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4002">
                <a:moveTo>
                  <a:pt x="5" y="4002"/>
                </a:moveTo>
                <a:lnTo>
                  <a:pt x="0" y="3998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59" name="Forme libre 258"/>
          <p:cNvSpPr/>
          <p:nvPr/>
        </p:nvSpPr>
        <p:spPr>
          <a:xfrm>
            <a:off x="7263000" y="3087360"/>
            <a:ext cx="2520" cy="1414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3930">
                <a:moveTo>
                  <a:pt x="0" y="3930"/>
                </a:moveTo>
                <a:lnTo>
                  <a:pt x="0" y="0"/>
                </a:lnTo>
                <a:lnTo>
                  <a:pt x="8" y="3"/>
                </a:lnTo>
                <a:lnTo>
                  <a:pt x="8" y="3923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60" name="Forme libre 259"/>
          <p:cNvSpPr/>
          <p:nvPr/>
        </p:nvSpPr>
        <p:spPr>
          <a:xfrm>
            <a:off x="6629400" y="3060360"/>
            <a:ext cx="63360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1" h="5">
                <a:moveTo>
                  <a:pt x="1761" y="5"/>
                </a:moveTo>
                <a:lnTo>
                  <a:pt x="0" y="5"/>
                </a:lnTo>
                <a:lnTo>
                  <a:pt x="3" y="0"/>
                </a:lnTo>
                <a:lnTo>
                  <a:pt x="175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61" name="Forme libre 260"/>
          <p:cNvSpPr/>
          <p:nvPr/>
        </p:nvSpPr>
        <p:spPr>
          <a:xfrm>
            <a:off x="6642000" y="3074399"/>
            <a:ext cx="60840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5">
                <a:moveTo>
                  <a:pt x="1684" y="5"/>
                </a:moveTo>
                <a:lnTo>
                  <a:pt x="3" y="5"/>
                </a:lnTo>
                <a:lnTo>
                  <a:pt x="0" y="0"/>
                </a:lnTo>
                <a:lnTo>
                  <a:pt x="1691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62" name="Forme libre 261"/>
          <p:cNvSpPr/>
          <p:nvPr/>
        </p:nvSpPr>
        <p:spPr>
          <a:xfrm>
            <a:off x="7236360" y="3061800"/>
            <a:ext cx="1080" cy="146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4072">
                <a:moveTo>
                  <a:pt x="4" y="4072"/>
                </a:moveTo>
                <a:lnTo>
                  <a:pt x="0" y="4065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63" name="Forme libre 262"/>
          <p:cNvSpPr/>
          <p:nvPr/>
        </p:nvSpPr>
        <p:spPr>
          <a:xfrm>
            <a:off x="7250400" y="3074399"/>
            <a:ext cx="2520" cy="1440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4002">
                <a:moveTo>
                  <a:pt x="0" y="4002"/>
                </a:moveTo>
                <a:lnTo>
                  <a:pt x="0" y="0"/>
                </a:lnTo>
                <a:lnTo>
                  <a:pt x="8" y="4"/>
                </a:lnTo>
                <a:lnTo>
                  <a:pt x="8" y="399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64" name="Forme libre 263"/>
          <p:cNvSpPr/>
          <p:nvPr/>
        </p:nvSpPr>
        <p:spPr>
          <a:xfrm>
            <a:off x="8372880" y="3074399"/>
            <a:ext cx="1440" cy="1440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4002">
                <a:moveTo>
                  <a:pt x="5" y="4002"/>
                </a:moveTo>
                <a:lnTo>
                  <a:pt x="0" y="3998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65" name="Forme libre 264"/>
          <p:cNvSpPr/>
          <p:nvPr/>
        </p:nvSpPr>
        <p:spPr>
          <a:xfrm>
            <a:off x="8386920" y="3059279"/>
            <a:ext cx="2520" cy="1469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4083">
                <a:moveTo>
                  <a:pt x="0" y="4079"/>
                </a:moveTo>
                <a:lnTo>
                  <a:pt x="0" y="7"/>
                </a:lnTo>
                <a:lnTo>
                  <a:pt x="8" y="0"/>
                </a:lnTo>
                <a:lnTo>
                  <a:pt x="8" y="4083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66" name="Forme libre 265"/>
          <p:cNvSpPr/>
          <p:nvPr/>
        </p:nvSpPr>
        <p:spPr>
          <a:xfrm>
            <a:off x="7237440" y="3060360"/>
            <a:ext cx="114948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94" h="5">
                <a:moveTo>
                  <a:pt x="3194" y="5"/>
                </a:moveTo>
                <a:lnTo>
                  <a:pt x="0" y="5"/>
                </a:lnTo>
                <a:lnTo>
                  <a:pt x="4" y="0"/>
                </a:lnTo>
                <a:lnTo>
                  <a:pt x="3190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67" name="Forme libre 266"/>
          <p:cNvSpPr/>
          <p:nvPr/>
        </p:nvSpPr>
        <p:spPr>
          <a:xfrm>
            <a:off x="7250400" y="3074399"/>
            <a:ext cx="112392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3" h="5">
                <a:moveTo>
                  <a:pt x="3116" y="5"/>
                </a:moveTo>
                <a:lnTo>
                  <a:pt x="7" y="5"/>
                </a:lnTo>
                <a:lnTo>
                  <a:pt x="0" y="0"/>
                </a:lnTo>
                <a:lnTo>
                  <a:pt x="312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68" name="Forme libre 267"/>
          <p:cNvSpPr/>
          <p:nvPr/>
        </p:nvSpPr>
        <p:spPr>
          <a:xfrm>
            <a:off x="8360280" y="3061800"/>
            <a:ext cx="1080" cy="1465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4072">
                <a:moveTo>
                  <a:pt x="4" y="4072"/>
                </a:moveTo>
                <a:lnTo>
                  <a:pt x="0" y="4065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69" name="Forme libre 268"/>
          <p:cNvSpPr/>
          <p:nvPr/>
        </p:nvSpPr>
        <p:spPr>
          <a:xfrm>
            <a:off x="8374319" y="3074399"/>
            <a:ext cx="2520" cy="1440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4002">
                <a:moveTo>
                  <a:pt x="0" y="4002"/>
                </a:moveTo>
                <a:lnTo>
                  <a:pt x="0" y="0"/>
                </a:lnTo>
                <a:lnTo>
                  <a:pt x="8" y="4"/>
                </a:lnTo>
                <a:lnTo>
                  <a:pt x="8" y="399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70" name="Forme libre 269"/>
          <p:cNvSpPr/>
          <p:nvPr/>
        </p:nvSpPr>
        <p:spPr>
          <a:xfrm>
            <a:off x="10172520" y="3074399"/>
            <a:ext cx="2520" cy="1440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4002">
                <a:moveTo>
                  <a:pt x="4" y="4002"/>
                </a:moveTo>
                <a:lnTo>
                  <a:pt x="0" y="3995"/>
                </a:lnTo>
                <a:lnTo>
                  <a:pt x="0" y="4"/>
                </a:lnTo>
                <a:lnTo>
                  <a:pt x="4" y="0"/>
                </a:lnTo>
                <a:lnTo>
                  <a:pt x="8" y="0"/>
                </a:lnTo>
                <a:lnTo>
                  <a:pt x="8" y="4002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71" name="Forme libre 270"/>
          <p:cNvSpPr/>
          <p:nvPr/>
        </p:nvSpPr>
        <p:spPr>
          <a:xfrm>
            <a:off x="10186560" y="3060360"/>
            <a:ext cx="1080" cy="1468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4080">
                <a:moveTo>
                  <a:pt x="0" y="4076"/>
                </a:moveTo>
                <a:lnTo>
                  <a:pt x="0" y="4"/>
                </a:lnTo>
                <a:lnTo>
                  <a:pt x="4" y="0"/>
                </a:lnTo>
                <a:lnTo>
                  <a:pt x="4" y="408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72" name="Forme libre 271"/>
          <p:cNvSpPr/>
          <p:nvPr/>
        </p:nvSpPr>
        <p:spPr>
          <a:xfrm>
            <a:off x="8361360" y="3060360"/>
            <a:ext cx="182520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71" h="5">
                <a:moveTo>
                  <a:pt x="5071" y="5"/>
                </a:moveTo>
                <a:lnTo>
                  <a:pt x="0" y="5"/>
                </a:lnTo>
                <a:lnTo>
                  <a:pt x="4" y="0"/>
                </a:lnTo>
                <a:lnTo>
                  <a:pt x="506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73" name="Forme libre 272"/>
          <p:cNvSpPr/>
          <p:nvPr/>
        </p:nvSpPr>
        <p:spPr>
          <a:xfrm>
            <a:off x="8374319" y="3074399"/>
            <a:ext cx="180072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3" h="5">
                <a:moveTo>
                  <a:pt x="4996" y="5"/>
                </a:moveTo>
                <a:lnTo>
                  <a:pt x="7" y="5"/>
                </a:lnTo>
                <a:lnTo>
                  <a:pt x="0" y="0"/>
                </a:lnTo>
                <a:lnTo>
                  <a:pt x="500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74" name="Forme libre 273"/>
          <p:cNvSpPr/>
          <p:nvPr/>
        </p:nvSpPr>
        <p:spPr>
          <a:xfrm>
            <a:off x="2638800" y="4501800"/>
            <a:ext cx="1800" cy="14479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" h="4023">
                <a:moveTo>
                  <a:pt x="6" y="4023"/>
                </a:moveTo>
                <a:lnTo>
                  <a:pt x="0" y="4020"/>
                </a:lnTo>
                <a:lnTo>
                  <a:pt x="0" y="4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75" name="Forme libre 274"/>
          <p:cNvSpPr/>
          <p:nvPr/>
        </p:nvSpPr>
        <p:spPr>
          <a:xfrm>
            <a:off x="2652840" y="4514759"/>
            <a:ext cx="1800" cy="14223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" h="3952">
                <a:moveTo>
                  <a:pt x="0" y="3952"/>
                </a:moveTo>
                <a:lnTo>
                  <a:pt x="0" y="0"/>
                </a:lnTo>
                <a:lnTo>
                  <a:pt x="6" y="3"/>
                </a:lnTo>
                <a:lnTo>
                  <a:pt x="6" y="394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76" name="Forme libre 275"/>
          <p:cNvSpPr/>
          <p:nvPr/>
        </p:nvSpPr>
        <p:spPr>
          <a:xfrm>
            <a:off x="3903840" y="4514759"/>
            <a:ext cx="2520" cy="14223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3952">
                <a:moveTo>
                  <a:pt x="4" y="3952"/>
                </a:moveTo>
                <a:lnTo>
                  <a:pt x="0" y="3948"/>
                </a:lnTo>
                <a:lnTo>
                  <a:pt x="0" y="3"/>
                </a:lnTo>
                <a:lnTo>
                  <a:pt x="4" y="0"/>
                </a:lnTo>
                <a:lnTo>
                  <a:pt x="8" y="0"/>
                </a:lnTo>
                <a:lnTo>
                  <a:pt x="8" y="3952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77" name="Forme libre 276"/>
          <p:cNvSpPr/>
          <p:nvPr/>
        </p:nvSpPr>
        <p:spPr>
          <a:xfrm>
            <a:off x="3917880" y="4527360"/>
            <a:ext cx="2520" cy="1397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3882">
                <a:moveTo>
                  <a:pt x="0" y="3882"/>
                </a:moveTo>
                <a:lnTo>
                  <a:pt x="0" y="0"/>
                </a:lnTo>
                <a:lnTo>
                  <a:pt x="8" y="4"/>
                </a:lnTo>
                <a:lnTo>
                  <a:pt x="8" y="3878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78" name="Forme libre 277"/>
          <p:cNvSpPr/>
          <p:nvPr/>
        </p:nvSpPr>
        <p:spPr>
          <a:xfrm>
            <a:off x="2640240" y="4500720"/>
            <a:ext cx="127764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50" h="4">
                <a:moveTo>
                  <a:pt x="3550" y="4"/>
                </a:moveTo>
                <a:lnTo>
                  <a:pt x="0" y="4"/>
                </a:lnTo>
                <a:lnTo>
                  <a:pt x="3" y="0"/>
                </a:lnTo>
                <a:lnTo>
                  <a:pt x="3546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79" name="Forme libre 278"/>
          <p:cNvSpPr/>
          <p:nvPr/>
        </p:nvSpPr>
        <p:spPr>
          <a:xfrm>
            <a:off x="2652840" y="4514759"/>
            <a:ext cx="12535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4">
                <a:moveTo>
                  <a:pt x="3476" y="4"/>
                </a:moveTo>
                <a:lnTo>
                  <a:pt x="4" y="4"/>
                </a:lnTo>
                <a:lnTo>
                  <a:pt x="0" y="0"/>
                </a:lnTo>
                <a:lnTo>
                  <a:pt x="348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80" name="Forme libre 279"/>
          <p:cNvSpPr/>
          <p:nvPr/>
        </p:nvSpPr>
        <p:spPr>
          <a:xfrm>
            <a:off x="3891240" y="4501800"/>
            <a:ext cx="1080" cy="347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965">
                <a:moveTo>
                  <a:pt x="4" y="965"/>
                </a:moveTo>
                <a:lnTo>
                  <a:pt x="0" y="961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81" name="Forme libre 280"/>
          <p:cNvSpPr/>
          <p:nvPr/>
        </p:nvSpPr>
        <p:spPr>
          <a:xfrm>
            <a:off x="3904920" y="4514759"/>
            <a:ext cx="252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897">
                <a:moveTo>
                  <a:pt x="0" y="897"/>
                </a:moveTo>
                <a:lnTo>
                  <a:pt x="0" y="0"/>
                </a:lnTo>
                <a:lnTo>
                  <a:pt x="8" y="3"/>
                </a:lnTo>
                <a:lnTo>
                  <a:pt x="8" y="89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82" name="Forme libre 281"/>
          <p:cNvSpPr/>
          <p:nvPr/>
        </p:nvSpPr>
        <p:spPr>
          <a:xfrm>
            <a:off x="5157360" y="4514759"/>
            <a:ext cx="1080" cy="321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893">
                <a:moveTo>
                  <a:pt x="4" y="893"/>
                </a:moveTo>
                <a:lnTo>
                  <a:pt x="0" y="890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83" name="Forme libre 282"/>
          <p:cNvSpPr/>
          <p:nvPr/>
        </p:nvSpPr>
        <p:spPr>
          <a:xfrm>
            <a:off x="5171400" y="4527360"/>
            <a:ext cx="2520" cy="295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823">
                <a:moveTo>
                  <a:pt x="0" y="823"/>
                </a:moveTo>
                <a:lnTo>
                  <a:pt x="0" y="0"/>
                </a:lnTo>
                <a:lnTo>
                  <a:pt x="8" y="4"/>
                </a:lnTo>
                <a:lnTo>
                  <a:pt x="8" y="81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84" name="Forme libre 283"/>
          <p:cNvSpPr/>
          <p:nvPr/>
        </p:nvSpPr>
        <p:spPr>
          <a:xfrm>
            <a:off x="3892320" y="4500720"/>
            <a:ext cx="127908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54" h="4">
                <a:moveTo>
                  <a:pt x="3554" y="4"/>
                </a:moveTo>
                <a:lnTo>
                  <a:pt x="0" y="4"/>
                </a:lnTo>
                <a:lnTo>
                  <a:pt x="7" y="0"/>
                </a:lnTo>
                <a:lnTo>
                  <a:pt x="3550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85" name="Forme libre 284"/>
          <p:cNvSpPr/>
          <p:nvPr/>
        </p:nvSpPr>
        <p:spPr>
          <a:xfrm>
            <a:off x="3904920" y="4514759"/>
            <a:ext cx="12535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4">
                <a:moveTo>
                  <a:pt x="3476" y="4"/>
                </a:moveTo>
                <a:lnTo>
                  <a:pt x="7" y="4"/>
                </a:lnTo>
                <a:lnTo>
                  <a:pt x="0" y="0"/>
                </a:lnTo>
                <a:lnTo>
                  <a:pt x="348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86" name="Forme libre 285"/>
          <p:cNvSpPr/>
          <p:nvPr/>
        </p:nvSpPr>
        <p:spPr>
          <a:xfrm>
            <a:off x="5144759" y="4501800"/>
            <a:ext cx="1080" cy="347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965">
                <a:moveTo>
                  <a:pt x="4" y="965"/>
                </a:moveTo>
                <a:lnTo>
                  <a:pt x="0" y="961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87" name="Forme libre 286"/>
          <p:cNvSpPr/>
          <p:nvPr/>
        </p:nvSpPr>
        <p:spPr>
          <a:xfrm>
            <a:off x="5158440" y="4514759"/>
            <a:ext cx="252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897">
                <a:moveTo>
                  <a:pt x="0" y="897"/>
                </a:moveTo>
                <a:lnTo>
                  <a:pt x="0" y="0"/>
                </a:lnTo>
                <a:lnTo>
                  <a:pt x="8" y="3"/>
                </a:lnTo>
                <a:lnTo>
                  <a:pt x="8" y="89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88" name="Forme libre 287"/>
          <p:cNvSpPr/>
          <p:nvPr/>
        </p:nvSpPr>
        <p:spPr>
          <a:xfrm>
            <a:off x="6640559" y="4514759"/>
            <a:ext cx="1440" cy="321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893">
                <a:moveTo>
                  <a:pt x="5" y="893"/>
                </a:moveTo>
                <a:lnTo>
                  <a:pt x="0" y="890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89" name="Forme libre 288"/>
          <p:cNvSpPr/>
          <p:nvPr/>
        </p:nvSpPr>
        <p:spPr>
          <a:xfrm>
            <a:off x="6654599" y="4527360"/>
            <a:ext cx="1440" cy="295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823">
                <a:moveTo>
                  <a:pt x="0" y="823"/>
                </a:moveTo>
                <a:lnTo>
                  <a:pt x="0" y="0"/>
                </a:lnTo>
                <a:lnTo>
                  <a:pt x="5" y="4"/>
                </a:lnTo>
                <a:lnTo>
                  <a:pt x="5" y="81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90" name="Forme libre 289"/>
          <p:cNvSpPr/>
          <p:nvPr/>
        </p:nvSpPr>
        <p:spPr>
          <a:xfrm>
            <a:off x="5145840" y="4500720"/>
            <a:ext cx="150876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2" h="4">
                <a:moveTo>
                  <a:pt x="4192" y="4"/>
                </a:moveTo>
                <a:lnTo>
                  <a:pt x="0" y="4"/>
                </a:lnTo>
                <a:lnTo>
                  <a:pt x="4" y="0"/>
                </a:lnTo>
                <a:lnTo>
                  <a:pt x="418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91" name="Forme libre 290"/>
          <p:cNvSpPr/>
          <p:nvPr/>
        </p:nvSpPr>
        <p:spPr>
          <a:xfrm>
            <a:off x="5158440" y="4514759"/>
            <a:ext cx="1483559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22" h="4">
                <a:moveTo>
                  <a:pt x="4115" y="4"/>
                </a:moveTo>
                <a:lnTo>
                  <a:pt x="7" y="4"/>
                </a:lnTo>
                <a:lnTo>
                  <a:pt x="0" y="0"/>
                </a:lnTo>
                <a:lnTo>
                  <a:pt x="4122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92" name="Forme libre 291"/>
          <p:cNvSpPr/>
          <p:nvPr/>
        </p:nvSpPr>
        <p:spPr>
          <a:xfrm>
            <a:off x="6627960" y="4501800"/>
            <a:ext cx="1440" cy="347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965">
                <a:moveTo>
                  <a:pt x="5" y="965"/>
                </a:moveTo>
                <a:lnTo>
                  <a:pt x="0" y="961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93" name="Forme libre 292"/>
          <p:cNvSpPr/>
          <p:nvPr/>
        </p:nvSpPr>
        <p:spPr>
          <a:xfrm>
            <a:off x="6642000" y="4514759"/>
            <a:ext cx="108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897">
                <a:moveTo>
                  <a:pt x="0" y="897"/>
                </a:moveTo>
                <a:lnTo>
                  <a:pt x="0" y="0"/>
                </a:lnTo>
                <a:lnTo>
                  <a:pt x="4" y="3"/>
                </a:lnTo>
                <a:lnTo>
                  <a:pt x="4" y="89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94" name="Forme libre 293"/>
          <p:cNvSpPr/>
          <p:nvPr/>
        </p:nvSpPr>
        <p:spPr>
          <a:xfrm>
            <a:off x="7248960" y="4514759"/>
            <a:ext cx="1440" cy="321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893">
                <a:moveTo>
                  <a:pt x="5" y="893"/>
                </a:moveTo>
                <a:lnTo>
                  <a:pt x="0" y="890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95" name="Forme libre 294"/>
          <p:cNvSpPr/>
          <p:nvPr/>
        </p:nvSpPr>
        <p:spPr>
          <a:xfrm>
            <a:off x="7263000" y="4527360"/>
            <a:ext cx="2520" cy="295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823">
                <a:moveTo>
                  <a:pt x="0" y="823"/>
                </a:moveTo>
                <a:lnTo>
                  <a:pt x="0" y="0"/>
                </a:lnTo>
                <a:lnTo>
                  <a:pt x="8" y="4"/>
                </a:lnTo>
                <a:lnTo>
                  <a:pt x="8" y="81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96" name="Forme libre 295"/>
          <p:cNvSpPr/>
          <p:nvPr/>
        </p:nvSpPr>
        <p:spPr>
          <a:xfrm>
            <a:off x="6629400" y="4500720"/>
            <a:ext cx="63360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1" h="4">
                <a:moveTo>
                  <a:pt x="1761" y="4"/>
                </a:moveTo>
                <a:lnTo>
                  <a:pt x="0" y="4"/>
                </a:lnTo>
                <a:lnTo>
                  <a:pt x="3" y="0"/>
                </a:lnTo>
                <a:lnTo>
                  <a:pt x="175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97" name="Forme libre 296"/>
          <p:cNvSpPr/>
          <p:nvPr/>
        </p:nvSpPr>
        <p:spPr>
          <a:xfrm>
            <a:off x="6642000" y="4514759"/>
            <a:ext cx="60840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4">
                <a:moveTo>
                  <a:pt x="1684" y="4"/>
                </a:moveTo>
                <a:lnTo>
                  <a:pt x="3" y="4"/>
                </a:lnTo>
                <a:lnTo>
                  <a:pt x="0" y="0"/>
                </a:lnTo>
                <a:lnTo>
                  <a:pt x="1691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98" name="Forme libre 297"/>
          <p:cNvSpPr/>
          <p:nvPr/>
        </p:nvSpPr>
        <p:spPr>
          <a:xfrm>
            <a:off x="7236360" y="4501800"/>
            <a:ext cx="1080" cy="347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965">
                <a:moveTo>
                  <a:pt x="4" y="965"/>
                </a:moveTo>
                <a:lnTo>
                  <a:pt x="0" y="961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299" name="Forme libre 298"/>
          <p:cNvSpPr/>
          <p:nvPr/>
        </p:nvSpPr>
        <p:spPr>
          <a:xfrm>
            <a:off x="7250400" y="4514759"/>
            <a:ext cx="252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897">
                <a:moveTo>
                  <a:pt x="0" y="897"/>
                </a:moveTo>
                <a:lnTo>
                  <a:pt x="0" y="0"/>
                </a:lnTo>
                <a:lnTo>
                  <a:pt x="8" y="3"/>
                </a:lnTo>
                <a:lnTo>
                  <a:pt x="8" y="89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00" name="Forme libre 299"/>
          <p:cNvSpPr/>
          <p:nvPr/>
        </p:nvSpPr>
        <p:spPr>
          <a:xfrm>
            <a:off x="8372880" y="4514759"/>
            <a:ext cx="144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897">
                <a:moveTo>
                  <a:pt x="5" y="893"/>
                </a:moveTo>
                <a:lnTo>
                  <a:pt x="0" y="890"/>
                </a:lnTo>
                <a:lnTo>
                  <a:pt x="0" y="3"/>
                </a:lnTo>
                <a:lnTo>
                  <a:pt x="5" y="0"/>
                </a:lnTo>
                <a:lnTo>
                  <a:pt x="5" y="897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01" name="Forme libre 300"/>
          <p:cNvSpPr/>
          <p:nvPr/>
        </p:nvSpPr>
        <p:spPr>
          <a:xfrm>
            <a:off x="8386920" y="4499280"/>
            <a:ext cx="2520" cy="352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979">
                <a:moveTo>
                  <a:pt x="0" y="972"/>
                </a:moveTo>
                <a:lnTo>
                  <a:pt x="0" y="7"/>
                </a:lnTo>
                <a:lnTo>
                  <a:pt x="8" y="0"/>
                </a:lnTo>
                <a:lnTo>
                  <a:pt x="8" y="97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02" name="Forme libre 301"/>
          <p:cNvSpPr/>
          <p:nvPr/>
        </p:nvSpPr>
        <p:spPr>
          <a:xfrm>
            <a:off x="7237440" y="4500720"/>
            <a:ext cx="114948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94" h="4">
                <a:moveTo>
                  <a:pt x="3194" y="4"/>
                </a:moveTo>
                <a:lnTo>
                  <a:pt x="0" y="4"/>
                </a:lnTo>
                <a:lnTo>
                  <a:pt x="4" y="0"/>
                </a:lnTo>
                <a:lnTo>
                  <a:pt x="3190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03" name="Forme libre 302"/>
          <p:cNvSpPr/>
          <p:nvPr/>
        </p:nvSpPr>
        <p:spPr>
          <a:xfrm>
            <a:off x="7250400" y="4514759"/>
            <a:ext cx="11239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3" h="4">
                <a:moveTo>
                  <a:pt x="3116" y="4"/>
                </a:moveTo>
                <a:lnTo>
                  <a:pt x="7" y="4"/>
                </a:lnTo>
                <a:lnTo>
                  <a:pt x="0" y="0"/>
                </a:lnTo>
                <a:lnTo>
                  <a:pt x="312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04" name="Forme libre 303"/>
          <p:cNvSpPr/>
          <p:nvPr/>
        </p:nvSpPr>
        <p:spPr>
          <a:xfrm>
            <a:off x="8360280" y="4501800"/>
            <a:ext cx="1080" cy="3470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965">
                <a:moveTo>
                  <a:pt x="4" y="965"/>
                </a:moveTo>
                <a:lnTo>
                  <a:pt x="0" y="961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05" name="Forme libre 304"/>
          <p:cNvSpPr/>
          <p:nvPr/>
        </p:nvSpPr>
        <p:spPr>
          <a:xfrm>
            <a:off x="8374319" y="4514759"/>
            <a:ext cx="252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897">
                <a:moveTo>
                  <a:pt x="0" y="897"/>
                </a:moveTo>
                <a:lnTo>
                  <a:pt x="0" y="0"/>
                </a:lnTo>
                <a:lnTo>
                  <a:pt x="8" y="3"/>
                </a:lnTo>
                <a:lnTo>
                  <a:pt x="8" y="89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06" name="Forme libre 305"/>
          <p:cNvSpPr/>
          <p:nvPr/>
        </p:nvSpPr>
        <p:spPr>
          <a:xfrm>
            <a:off x="10172520" y="4514759"/>
            <a:ext cx="252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897">
                <a:moveTo>
                  <a:pt x="4" y="893"/>
                </a:moveTo>
                <a:lnTo>
                  <a:pt x="0" y="890"/>
                </a:lnTo>
                <a:lnTo>
                  <a:pt x="0" y="3"/>
                </a:lnTo>
                <a:lnTo>
                  <a:pt x="4" y="0"/>
                </a:lnTo>
                <a:lnTo>
                  <a:pt x="8" y="0"/>
                </a:lnTo>
                <a:lnTo>
                  <a:pt x="8" y="897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07" name="Forme libre 306"/>
          <p:cNvSpPr/>
          <p:nvPr/>
        </p:nvSpPr>
        <p:spPr>
          <a:xfrm>
            <a:off x="10186560" y="4500720"/>
            <a:ext cx="1080" cy="349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971">
                <a:moveTo>
                  <a:pt x="0" y="968"/>
                </a:moveTo>
                <a:lnTo>
                  <a:pt x="0" y="3"/>
                </a:lnTo>
                <a:lnTo>
                  <a:pt x="4" y="0"/>
                </a:lnTo>
                <a:lnTo>
                  <a:pt x="4" y="971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08" name="Forme libre 307"/>
          <p:cNvSpPr/>
          <p:nvPr/>
        </p:nvSpPr>
        <p:spPr>
          <a:xfrm>
            <a:off x="8361360" y="4500720"/>
            <a:ext cx="182520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71" h="4">
                <a:moveTo>
                  <a:pt x="5071" y="4"/>
                </a:moveTo>
                <a:lnTo>
                  <a:pt x="0" y="4"/>
                </a:lnTo>
                <a:lnTo>
                  <a:pt x="4" y="0"/>
                </a:lnTo>
                <a:lnTo>
                  <a:pt x="506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09" name="Forme libre 308"/>
          <p:cNvSpPr/>
          <p:nvPr/>
        </p:nvSpPr>
        <p:spPr>
          <a:xfrm>
            <a:off x="8374319" y="4514759"/>
            <a:ext cx="18007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3" h="4">
                <a:moveTo>
                  <a:pt x="4996" y="4"/>
                </a:moveTo>
                <a:lnTo>
                  <a:pt x="7" y="4"/>
                </a:lnTo>
                <a:lnTo>
                  <a:pt x="0" y="0"/>
                </a:lnTo>
                <a:lnTo>
                  <a:pt x="500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10" name="Forme libre 309"/>
          <p:cNvSpPr/>
          <p:nvPr/>
        </p:nvSpPr>
        <p:spPr>
          <a:xfrm>
            <a:off x="3891240" y="4823280"/>
            <a:ext cx="1080" cy="803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234">
                <a:moveTo>
                  <a:pt x="4" y="2234"/>
                </a:moveTo>
                <a:lnTo>
                  <a:pt x="0" y="2231"/>
                </a:lnTo>
                <a:lnTo>
                  <a:pt x="0" y="7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11" name="Forme libre 310"/>
          <p:cNvSpPr/>
          <p:nvPr/>
        </p:nvSpPr>
        <p:spPr>
          <a:xfrm>
            <a:off x="3904920" y="4835880"/>
            <a:ext cx="2520" cy="779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167">
                <a:moveTo>
                  <a:pt x="0" y="2167"/>
                </a:moveTo>
                <a:lnTo>
                  <a:pt x="0" y="0"/>
                </a:lnTo>
                <a:lnTo>
                  <a:pt x="8" y="7"/>
                </a:lnTo>
                <a:lnTo>
                  <a:pt x="8" y="216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12" name="Forme libre 311"/>
          <p:cNvSpPr/>
          <p:nvPr/>
        </p:nvSpPr>
        <p:spPr>
          <a:xfrm>
            <a:off x="5157360" y="4835880"/>
            <a:ext cx="1080" cy="778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164">
                <a:moveTo>
                  <a:pt x="4" y="2164"/>
                </a:moveTo>
                <a:lnTo>
                  <a:pt x="0" y="2160"/>
                </a:lnTo>
                <a:lnTo>
                  <a:pt x="0" y="4"/>
                </a:lnTo>
                <a:lnTo>
                  <a:pt x="4" y="0"/>
                </a:lnTo>
                <a:lnTo>
                  <a:pt x="4" y="4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13" name="Forme libre 312"/>
          <p:cNvSpPr/>
          <p:nvPr/>
        </p:nvSpPr>
        <p:spPr>
          <a:xfrm>
            <a:off x="5171400" y="4848840"/>
            <a:ext cx="2520" cy="7541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096">
                <a:moveTo>
                  <a:pt x="0" y="2096"/>
                </a:moveTo>
                <a:lnTo>
                  <a:pt x="0" y="0"/>
                </a:lnTo>
                <a:lnTo>
                  <a:pt x="8" y="7"/>
                </a:lnTo>
                <a:lnTo>
                  <a:pt x="8" y="208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14" name="Forme libre 313"/>
          <p:cNvSpPr/>
          <p:nvPr/>
        </p:nvSpPr>
        <p:spPr>
          <a:xfrm>
            <a:off x="3892320" y="4821840"/>
            <a:ext cx="127908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54" h="5">
                <a:moveTo>
                  <a:pt x="3554" y="5"/>
                </a:moveTo>
                <a:lnTo>
                  <a:pt x="0" y="5"/>
                </a:lnTo>
                <a:lnTo>
                  <a:pt x="7" y="0"/>
                </a:lnTo>
                <a:lnTo>
                  <a:pt x="3550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15" name="Forme libre 314"/>
          <p:cNvSpPr/>
          <p:nvPr/>
        </p:nvSpPr>
        <p:spPr>
          <a:xfrm>
            <a:off x="3904920" y="4835880"/>
            <a:ext cx="125352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8">
                <a:moveTo>
                  <a:pt x="3476" y="8"/>
                </a:moveTo>
                <a:lnTo>
                  <a:pt x="7" y="8"/>
                </a:lnTo>
                <a:lnTo>
                  <a:pt x="0" y="0"/>
                </a:lnTo>
                <a:lnTo>
                  <a:pt x="348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16" name="Forme libre 315"/>
          <p:cNvSpPr/>
          <p:nvPr/>
        </p:nvSpPr>
        <p:spPr>
          <a:xfrm>
            <a:off x="5144759" y="4823280"/>
            <a:ext cx="1080" cy="803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234">
                <a:moveTo>
                  <a:pt x="4" y="2234"/>
                </a:moveTo>
                <a:lnTo>
                  <a:pt x="0" y="2231"/>
                </a:lnTo>
                <a:lnTo>
                  <a:pt x="0" y="7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17" name="Forme libre 316"/>
          <p:cNvSpPr/>
          <p:nvPr/>
        </p:nvSpPr>
        <p:spPr>
          <a:xfrm>
            <a:off x="5158440" y="4835880"/>
            <a:ext cx="2520" cy="779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167">
                <a:moveTo>
                  <a:pt x="0" y="2167"/>
                </a:moveTo>
                <a:lnTo>
                  <a:pt x="0" y="0"/>
                </a:lnTo>
                <a:lnTo>
                  <a:pt x="8" y="7"/>
                </a:lnTo>
                <a:lnTo>
                  <a:pt x="8" y="216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18" name="Forme libre 317"/>
          <p:cNvSpPr/>
          <p:nvPr/>
        </p:nvSpPr>
        <p:spPr>
          <a:xfrm>
            <a:off x="6640559" y="4835880"/>
            <a:ext cx="1440" cy="778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164">
                <a:moveTo>
                  <a:pt x="5" y="2164"/>
                </a:moveTo>
                <a:lnTo>
                  <a:pt x="0" y="2160"/>
                </a:lnTo>
                <a:lnTo>
                  <a:pt x="0" y="4"/>
                </a:lnTo>
                <a:lnTo>
                  <a:pt x="5" y="0"/>
                </a:lnTo>
                <a:lnTo>
                  <a:pt x="5" y="4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19" name="Forme libre 318"/>
          <p:cNvSpPr/>
          <p:nvPr/>
        </p:nvSpPr>
        <p:spPr>
          <a:xfrm>
            <a:off x="6654599" y="4848840"/>
            <a:ext cx="1440" cy="7541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096">
                <a:moveTo>
                  <a:pt x="0" y="2096"/>
                </a:moveTo>
                <a:lnTo>
                  <a:pt x="0" y="0"/>
                </a:lnTo>
                <a:lnTo>
                  <a:pt x="5" y="7"/>
                </a:lnTo>
                <a:lnTo>
                  <a:pt x="5" y="208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20" name="Forme libre 319"/>
          <p:cNvSpPr/>
          <p:nvPr/>
        </p:nvSpPr>
        <p:spPr>
          <a:xfrm>
            <a:off x="5145840" y="4821840"/>
            <a:ext cx="150876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2" h="5">
                <a:moveTo>
                  <a:pt x="4192" y="5"/>
                </a:moveTo>
                <a:lnTo>
                  <a:pt x="0" y="5"/>
                </a:lnTo>
                <a:lnTo>
                  <a:pt x="4" y="0"/>
                </a:lnTo>
                <a:lnTo>
                  <a:pt x="418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21" name="Forme libre 320"/>
          <p:cNvSpPr/>
          <p:nvPr/>
        </p:nvSpPr>
        <p:spPr>
          <a:xfrm>
            <a:off x="5158440" y="4835880"/>
            <a:ext cx="1483559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22" h="8">
                <a:moveTo>
                  <a:pt x="4115" y="8"/>
                </a:moveTo>
                <a:lnTo>
                  <a:pt x="7" y="8"/>
                </a:lnTo>
                <a:lnTo>
                  <a:pt x="0" y="0"/>
                </a:lnTo>
                <a:lnTo>
                  <a:pt x="4122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22" name="Forme libre 321"/>
          <p:cNvSpPr/>
          <p:nvPr/>
        </p:nvSpPr>
        <p:spPr>
          <a:xfrm>
            <a:off x="6627960" y="4823280"/>
            <a:ext cx="1440" cy="803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234">
                <a:moveTo>
                  <a:pt x="5" y="2234"/>
                </a:moveTo>
                <a:lnTo>
                  <a:pt x="0" y="2231"/>
                </a:lnTo>
                <a:lnTo>
                  <a:pt x="0" y="7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23" name="Forme libre 322"/>
          <p:cNvSpPr/>
          <p:nvPr/>
        </p:nvSpPr>
        <p:spPr>
          <a:xfrm>
            <a:off x="6642000" y="4835880"/>
            <a:ext cx="1080" cy="779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167">
                <a:moveTo>
                  <a:pt x="0" y="2167"/>
                </a:moveTo>
                <a:lnTo>
                  <a:pt x="0" y="0"/>
                </a:lnTo>
                <a:lnTo>
                  <a:pt x="4" y="7"/>
                </a:lnTo>
                <a:lnTo>
                  <a:pt x="4" y="216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24" name="Forme libre 323"/>
          <p:cNvSpPr/>
          <p:nvPr/>
        </p:nvSpPr>
        <p:spPr>
          <a:xfrm>
            <a:off x="7248960" y="4835880"/>
            <a:ext cx="1440" cy="778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164">
                <a:moveTo>
                  <a:pt x="5" y="2164"/>
                </a:moveTo>
                <a:lnTo>
                  <a:pt x="0" y="2160"/>
                </a:lnTo>
                <a:lnTo>
                  <a:pt x="0" y="4"/>
                </a:lnTo>
                <a:lnTo>
                  <a:pt x="5" y="0"/>
                </a:lnTo>
                <a:lnTo>
                  <a:pt x="5" y="4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25" name="Forme libre 324"/>
          <p:cNvSpPr/>
          <p:nvPr/>
        </p:nvSpPr>
        <p:spPr>
          <a:xfrm>
            <a:off x="7263000" y="4848840"/>
            <a:ext cx="2520" cy="7541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096">
                <a:moveTo>
                  <a:pt x="0" y="2096"/>
                </a:moveTo>
                <a:lnTo>
                  <a:pt x="0" y="0"/>
                </a:lnTo>
                <a:lnTo>
                  <a:pt x="8" y="7"/>
                </a:lnTo>
                <a:lnTo>
                  <a:pt x="8" y="208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26" name="Forme libre 325"/>
          <p:cNvSpPr/>
          <p:nvPr/>
        </p:nvSpPr>
        <p:spPr>
          <a:xfrm>
            <a:off x="6629400" y="4821840"/>
            <a:ext cx="63360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1" h="5">
                <a:moveTo>
                  <a:pt x="1761" y="5"/>
                </a:moveTo>
                <a:lnTo>
                  <a:pt x="0" y="5"/>
                </a:lnTo>
                <a:lnTo>
                  <a:pt x="3" y="0"/>
                </a:lnTo>
                <a:lnTo>
                  <a:pt x="175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27" name="Forme libre 326"/>
          <p:cNvSpPr/>
          <p:nvPr/>
        </p:nvSpPr>
        <p:spPr>
          <a:xfrm>
            <a:off x="6642000" y="4835880"/>
            <a:ext cx="60840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8">
                <a:moveTo>
                  <a:pt x="1684" y="8"/>
                </a:moveTo>
                <a:lnTo>
                  <a:pt x="3" y="8"/>
                </a:lnTo>
                <a:lnTo>
                  <a:pt x="0" y="0"/>
                </a:lnTo>
                <a:lnTo>
                  <a:pt x="1691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28" name="Forme libre 327"/>
          <p:cNvSpPr/>
          <p:nvPr/>
        </p:nvSpPr>
        <p:spPr>
          <a:xfrm>
            <a:off x="7236360" y="4823280"/>
            <a:ext cx="1080" cy="803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234">
                <a:moveTo>
                  <a:pt x="4" y="2234"/>
                </a:moveTo>
                <a:lnTo>
                  <a:pt x="0" y="2231"/>
                </a:lnTo>
                <a:lnTo>
                  <a:pt x="0" y="7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29" name="Forme libre 328"/>
          <p:cNvSpPr/>
          <p:nvPr/>
        </p:nvSpPr>
        <p:spPr>
          <a:xfrm>
            <a:off x="7250400" y="4835880"/>
            <a:ext cx="2520" cy="779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167">
                <a:moveTo>
                  <a:pt x="0" y="2167"/>
                </a:moveTo>
                <a:lnTo>
                  <a:pt x="0" y="0"/>
                </a:lnTo>
                <a:lnTo>
                  <a:pt x="8" y="7"/>
                </a:lnTo>
                <a:lnTo>
                  <a:pt x="8" y="216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30" name="Forme libre 329"/>
          <p:cNvSpPr/>
          <p:nvPr/>
        </p:nvSpPr>
        <p:spPr>
          <a:xfrm>
            <a:off x="8372880" y="4835880"/>
            <a:ext cx="1440" cy="779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167">
                <a:moveTo>
                  <a:pt x="5" y="2164"/>
                </a:moveTo>
                <a:lnTo>
                  <a:pt x="0" y="2160"/>
                </a:lnTo>
                <a:lnTo>
                  <a:pt x="0" y="4"/>
                </a:lnTo>
                <a:lnTo>
                  <a:pt x="5" y="0"/>
                </a:lnTo>
                <a:lnTo>
                  <a:pt x="5" y="2167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31" name="Forme libre 330"/>
          <p:cNvSpPr/>
          <p:nvPr/>
        </p:nvSpPr>
        <p:spPr>
          <a:xfrm>
            <a:off x="8386920" y="4821840"/>
            <a:ext cx="2520" cy="807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245">
                <a:moveTo>
                  <a:pt x="0" y="2238"/>
                </a:moveTo>
                <a:lnTo>
                  <a:pt x="0" y="4"/>
                </a:lnTo>
                <a:lnTo>
                  <a:pt x="8" y="0"/>
                </a:lnTo>
                <a:lnTo>
                  <a:pt x="8" y="224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32" name="Forme libre 331"/>
          <p:cNvSpPr/>
          <p:nvPr/>
        </p:nvSpPr>
        <p:spPr>
          <a:xfrm>
            <a:off x="7237440" y="4821840"/>
            <a:ext cx="114948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94" h="5">
                <a:moveTo>
                  <a:pt x="3194" y="5"/>
                </a:moveTo>
                <a:lnTo>
                  <a:pt x="0" y="5"/>
                </a:lnTo>
                <a:lnTo>
                  <a:pt x="4" y="0"/>
                </a:lnTo>
                <a:lnTo>
                  <a:pt x="3190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33" name="Forme libre 332"/>
          <p:cNvSpPr/>
          <p:nvPr/>
        </p:nvSpPr>
        <p:spPr>
          <a:xfrm>
            <a:off x="7250400" y="4835880"/>
            <a:ext cx="112392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3" h="8">
                <a:moveTo>
                  <a:pt x="3116" y="8"/>
                </a:moveTo>
                <a:lnTo>
                  <a:pt x="7" y="8"/>
                </a:lnTo>
                <a:lnTo>
                  <a:pt x="0" y="0"/>
                </a:lnTo>
                <a:lnTo>
                  <a:pt x="312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34" name="Forme libre 333"/>
          <p:cNvSpPr/>
          <p:nvPr/>
        </p:nvSpPr>
        <p:spPr>
          <a:xfrm>
            <a:off x="8360280" y="4823280"/>
            <a:ext cx="1080" cy="8038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234">
                <a:moveTo>
                  <a:pt x="4" y="2234"/>
                </a:moveTo>
                <a:lnTo>
                  <a:pt x="0" y="2231"/>
                </a:lnTo>
                <a:lnTo>
                  <a:pt x="0" y="7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35" name="Forme libre 334"/>
          <p:cNvSpPr/>
          <p:nvPr/>
        </p:nvSpPr>
        <p:spPr>
          <a:xfrm>
            <a:off x="8374319" y="4835880"/>
            <a:ext cx="2520" cy="779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167">
                <a:moveTo>
                  <a:pt x="0" y="2167"/>
                </a:moveTo>
                <a:lnTo>
                  <a:pt x="0" y="0"/>
                </a:lnTo>
                <a:lnTo>
                  <a:pt x="8" y="7"/>
                </a:lnTo>
                <a:lnTo>
                  <a:pt x="8" y="216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36" name="Forme libre 335"/>
          <p:cNvSpPr/>
          <p:nvPr/>
        </p:nvSpPr>
        <p:spPr>
          <a:xfrm>
            <a:off x="10172520" y="4835880"/>
            <a:ext cx="2520" cy="779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167">
                <a:moveTo>
                  <a:pt x="4" y="2164"/>
                </a:moveTo>
                <a:lnTo>
                  <a:pt x="0" y="2160"/>
                </a:lnTo>
                <a:lnTo>
                  <a:pt x="0" y="7"/>
                </a:lnTo>
                <a:lnTo>
                  <a:pt x="4" y="0"/>
                </a:lnTo>
                <a:lnTo>
                  <a:pt x="8" y="0"/>
                </a:lnTo>
                <a:lnTo>
                  <a:pt x="8" y="2167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37" name="Forme libre 336"/>
          <p:cNvSpPr/>
          <p:nvPr/>
        </p:nvSpPr>
        <p:spPr>
          <a:xfrm>
            <a:off x="10186560" y="4821840"/>
            <a:ext cx="1080" cy="8078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245">
                <a:moveTo>
                  <a:pt x="0" y="2238"/>
                </a:moveTo>
                <a:lnTo>
                  <a:pt x="0" y="4"/>
                </a:lnTo>
                <a:lnTo>
                  <a:pt x="4" y="0"/>
                </a:lnTo>
                <a:lnTo>
                  <a:pt x="4" y="224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38" name="Forme libre 337"/>
          <p:cNvSpPr/>
          <p:nvPr/>
        </p:nvSpPr>
        <p:spPr>
          <a:xfrm>
            <a:off x="8361360" y="4821840"/>
            <a:ext cx="182520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71" h="5">
                <a:moveTo>
                  <a:pt x="5071" y="5"/>
                </a:moveTo>
                <a:lnTo>
                  <a:pt x="0" y="5"/>
                </a:lnTo>
                <a:lnTo>
                  <a:pt x="4" y="0"/>
                </a:lnTo>
                <a:lnTo>
                  <a:pt x="506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39" name="Forme libre 338"/>
          <p:cNvSpPr/>
          <p:nvPr/>
        </p:nvSpPr>
        <p:spPr>
          <a:xfrm>
            <a:off x="8374319" y="4835880"/>
            <a:ext cx="180072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3" h="8">
                <a:moveTo>
                  <a:pt x="4996" y="8"/>
                </a:moveTo>
                <a:lnTo>
                  <a:pt x="7" y="8"/>
                </a:lnTo>
                <a:lnTo>
                  <a:pt x="0" y="0"/>
                </a:lnTo>
                <a:lnTo>
                  <a:pt x="500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40" name="Forme libre 339"/>
          <p:cNvSpPr/>
          <p:nvPr/>
        </p:nvSpPr>
        <p:spPr>
          <a:xfrm>
            <a:off x="3891240" y="5603040"/>
            <a:ext cx="1080" cy="346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964">
                <a:moveTo>
                  <a:pt x="4" y="964"/>
                </a:moveTo>
                <a:lnTo>
                  <a:pt x="0" y="961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41" name="Forme libre 340"/>
          <p:cNvSpPr/>
          <p:nvPr/>
        </p:nvSpPr>
        <p:spPr>
          <a:xfrm>
            <a:off x="3904920" y="5614560"/>
            <a:ext cx="252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897">
                <a:moveTo>
                  <a:pt x="0" y="897"/>
                </a:moveTo>
                <a:lnTo>
                  <a:pt x="0" y="0"/>
                </a:lnTo>
                <a:lnTo>
                  <a:pt x="8" y="7"/>
                </a:lnTo>
                <a:lnTo>
                  <a:pt x="8" y="89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42" name="Forme libre 341"/>
          <p:cNvSpPr/>
          <p:nvPr/>
        </p:nvSpPr>
        <p:spPr>
          <a:xfrm>
            <a:off x="5157360" y="5614560"/>
            <a:ext cx="108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897">
                <a:moveTo>
                  <a:pt x="4" y="897"/>
                </a:moveTo>
                <a:lnTo>
                  <a:pt x="0" y="893"/>
                </a:lnTo>
                <a:lnTo>
                  <a:pt x="0" y="7"/>
                </a:lnTo>
                <a:lnTo>
                  <a:pt x="4" y="0"/>
                </a:lnTo>
                <a:lnTo>
                  <a:pt x="4" y="3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43" name="Forme libre 342"/>
          <p:cNvSpPr/>
          <p:nvPr/>
        </p:nvSpPr>
        <p:spPr>
          <a:xfrm>
            <a:off x="5171400" y="5627159"/>
            <a:ext cx="2520" cy="297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827">
                <a:moveTo>
                  <a:pt x="0" y="827"/>
                </a:moveTo>
                <a:lnTo>
                  <a:pt x="0" y="0"/>
                </a:lnTo>
                <a:lnTo>
                  <a:pt x="8" y="7"/>
                </a:lnTo>
                <a:lnTo>
                  <a:pt x="8" y="823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44" name="Forme libre 343"/>
          <p:cNvSpPr/>
          <p:nvPr/>
        </p:nvSpPr>
        <p:spPr>
          <a:xfrm>
            <a:off x="3892320" y="5600520"/>
            <a:ext cx="127908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54" h="8">
                <a:moveTo>
                  <a:pt x="3554" y="8"/>
                </a:moveTo>
                <a:lnTo>
                  <a:pt x="0" y="8"/>
                </a:lnTo>
                <a:lnTo>
                  <a:pt x="7" y="0"/>
                </a:lnTo>
                <a:lnTo>
                  <a:pt x="3550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45" name="Forme libre 344"/>
          <p:cNvSpPr/>
          <p:nvPr/>
        </p:nvSpPr>
        <p:spPr>
          <a:xfrm>
            <a:off x="3904920" y="5614560"/>
            <a:ext cx="125352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8">
                <a:moveTo>
                  <a:pt x="3476" y="8"/>
                </a:moveTo>
                <a:lnTo>
                  <a:pt x="7" y="8"/>
                </a:lnTo>
                <a:lnTo>
                  <a:pt x="0" y="0"/>
                </a:lnTo>
                <a:lnTo>
                  <a:pt x="348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46" name="Forme libre 345"/>
          <p:cNvSpPr/>
          <p:nvPr/>
        </p:nvSpPr>
        <p:spPr>
          <a:xfrm>
            <a:off x="5144759" y="5603040"/>
            <a:ext cx="1080" cy="346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964">
                <a:moveTo>
                  <a:pt x="4" y="964"/>
                </a:moveTo>
                <a:lnTo>
                  <a:pt x="0" y="961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47" name="Forme libre 346"/>
          <p:cNvSpPr/>
          <p:nvPr/>
        </p:nvSpPr>
        <p:spPr>
          <a:xfrm>
            <a:off x="5158440" y="5614560"/>
            <a:ext cx="252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897">
                <a:moveTo>
                  <a:pt x="0" y="897"/>
                </a:moveTo>
                <a:lnTo>
                  <a:pt x="0" y="0"/>
                </a:lnTo>
                <a:lnTo>
                  <a:pt x="8" y="7"/>
                </a:lnTo>
                <a:lnTo>
                  <a:pt x="8" y="89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48" name="Forme libre 347"/>
          <p:cNvSpPr/>
          <p:nvPr/>
        </p:nvSpPr>
        <p:spPr>
          <a:xfrm>
            <a:off x="6640559" y="5614560"/>
            <a:ext cx="144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897">
                <a:moveTo>
                  <a:pt x="5" y="897"/>
                </a:moveTo>
                <a:lnTo>
                  <a:pt x="0" y="893"/>
                </a:lnTo>
                <a:lnTo>
                  <a:pt x="0" y="7"/>
                </a:lnTo>
                <a:lnTo>
                  <a:pt x="5" y="0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49" name="Forme libre 348"/>
          <p:cNvSpPr/>
          <p:nvPr/>
        </p:nvSpPr>
        <p:spPr>
          <a:xfrm>
            <a:off x="6654599" y="5627159"/>
            <a:ext cx="1440" cy="297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827">
                <a:moveTo>
                  <a:pt x="0" y="827"/>
                </a:moveTo>
                <a:lnTo>
                  <a:pt x="0" y="0"/>
                </a:lnTo>
                <a:lnTo>
                  <a:pt x="5" y="7"/>
                </a:lnTo>
                <a:lnTo>
                  <a:pt x="5" y="823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50" name="Forme libre 349"/>
          <p:cNvSpPr/>
          <p:nvPr/>
        </p:nvSpPr>
        <p:spPr>
          <a:xfrm>
            <a:off x="5145840" y="5600520"/>
            <a:ext cx="150876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2" h="8">
                <a:moveTo>
                  <a:pt x="4192" y="8"/>
                </a:moveTo>
                <a:lnTo>
                  <a:pt x="0" y="8"/>
                </a:lnTo>
                <a:lnTo>
                  <a:pt x="4" y="0"/>
                </a:lnTo>
                <a:lnTo>
                  <a:pt x="418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51" name="Forme libre 350"/>
          <p:cNvSpPr/>
          <p:nvPr/>
        </p:nvSpPr>
        <p:spPr>
          <a:xfrm>
            <a:off x="5158440" y="5614560"/>
            <a:ext cx="1483559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22" h="8">
                <a:moveTo>
                  <a:pt x="4115" y="8"/>
                </a:moveTo>
                <a:lnTo>
                  <a:pt x="7" y="8"/>
                </a:lnTo>
                <a:lnTo>
                  <a:pt x="0" y="0"/>
                </a:lnTo>
                <a:lnTo>
                  <a:pt x="4122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52" name="Forme libre 351"/>
          <p:cNvSpPr/>
          <p:nvPr/>
        </p:nvSpPr>
        <p:spPr>
          <a:xfrm>
            <a:off x="6627960" y="5603040"/>
            <a:ext cx="1440" cy="346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964">
                <a:moveTo>
                  <a:pt x="5" y="964"/>
                </a:moveTo>
                <a:lnTo>
                  <a:pt x="0" y="961"/>
                </a:lnTo>
                <a:lnTo>
                  <a:pt x="0" y="4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53" name="Forme libre 352"/>
          <p:cNvSpPr/>
          <p:nvPr/>
        </p:nvSpPr>
        <p:spPr>
          <a:xfrm>
            <a:off x="6642000" y="5614560"/>
            <a:ext cx="108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897">
                <a:moveTo>
                  <a:pt x="0" y="897"/>
                </a:moveTo>
                <a:lnTo>
                  <a:pt x="0" y="0"/>
                </a:lnTo>
                <a:lnTo>
                  <a:pt x="4" y="7"/>
                </a:lnTo>
                <a:lnTo>
                  <a:pt x="4" y="89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54" name="Forme libre 353"/>
          <p:cNvSpPr/>
          <p:nvPr/>
        </p:nvSpPr>
        <p:spPr>
          <a:xfrm>
            <a:off x="7248960" y="5614560"/>
            <a:ext cx="144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897">
                <a:moveTo>
                  <a:pt x="5" y="897"/>
                </a:moveTo>
                <a:lnTo>
                  <a:pt x="0" y="893"/>
                </a:lnTo>
                <a:lnTo>
                  <a:pt x="0" y="7"/>
                </a:lnTo>
                <a:lnTo>
                  <a:pt x="5" y="0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55" name="Forme libre 354"/>
          <p:cNvSpPr/>
          <p:nvPr/>
        </p:nvSpPr>
        <p:spPr>
          <a:xfrm>
            <a:off x="7263000" y="5627159"/>
            <a:ext cx="2520" cy="297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827">
                <a:moveTo>
                  <a:pt x="0" y="827"/>
                </a:moveTo>
                <a:lnTo>
                  <a:pt x="0" y="0"/>
                </a:lnTo>
                <a:lnTo>
                  <a:pt x="8" y="7"/>
                </a:lnTo>
                <a:lnTo>
                  <a:pt x="8" y="823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56" name="Forme libre 355"/>
          <p:cNvSpPr/>
          <p:nvPr/>
        </p:nvSpPr>
        <p:spPr>
          <a:xfrm>
            <a:off x="6629400" y="5600520"/>
            <a:ext cx="63360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1" h="8">
                <a:moveTo>
                  <a:pt x="1761" y="8"/>
                </a:moveTo>
                <a:lnTo>
                  <a:pt x="0" y="8"/>
                </a:lnTo>
                <a:lnTo>
                  <a:pt x="3" y="0"/>
                </a:lnTo>
                <a:lnTo>
                  <a:pt x="175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57" name="Forme libre 356"/>
          <p:cNvSpPr/>
          <p:nvPr/>
        </p:nvSpPr>
        <p:spPr>
          <a:xfrm>
            <a:off x="6642000" y="5614560"/>
            <a:ext cx="60840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8">
                <a:moveTo>
                  <a:pt x="1684" y="8"/>
                </a:moveTo>
                <a:lnTo>
                  <a:pt x="3" y="8"/>
                </a:lnTo>
                <a:lnTo>
                  <a:pt x="0" y="0"/>
                </a:lnTo>
                <a:lnTo>
                  <a:pt x="1691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58" name="Forme libre 357"/>
          <p:cNvSpPr/>
          <p:nvPr/>
        </p:nvSpPr>
        <p:spPr>
          <a:xfrm>
            <a:off x="7236360" y="5603040"/>
            <a:ext cx="1080" cy="346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964">
                <a:moveTo>
                  <a:pt x="4" y="964"/>
                </a:moveTo>
                <a:lnTo>
                  <a:pt x="0" y="961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59" name="Forme libre 358"/>
          <p:cNvSpPr/>
          <p:nvPr/>
        </p:nvSpPr>
        <p:spPr>
          <a:xfrm>
            <a:off x="7250400" y="5614560"/>
            <a:ext cx="252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897">
                <a:moveTo>
                  <a:pt x="0" y="897"/>
                </a:moveTo>
                <a:lnTo>
                  <a:pt x="0" y="0"/>
                </a:lnTo>
                <a:lnTo>
                  <a:pt x="8" y="7"/>
                </a:lnTo>
                <a:lnTo>
                  <a:pt x="8" y="89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60" name="Forme libre 359"/>
          <p:cNvSpPr/>
          <p:nvPr/>
        </p:nvSpPr>
        <p:spPr>
          <a:xfrm>
            <a:off x="8372880" y="5614560"/>
            <a:ext cx="144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897">
                <a:moveTo>
                  <a:pt x="5" y="897"/>
                </a:moveTo>
                <a:lnTo>
                  <a:pt x="0" y="893"/>
                </a:lnTo>
                <a:lnTo>
                  <a:pt x="0" y="7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61" name="Forme libre 360"/>
          <p:cNvSpPr/>
          <p:nvPr/>
        </p:nvSpPr>
        <p:spPr>
          <a:xfrm>
            <a:off x="8386920" y="5600520"/>
            <a:ext cx="2520" cy="3517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978">
                <a:moveTo>
                  <a:pt x="0" y="971"/>
                </a:moveTo>
                <a:lnTo>
                  <a:pt x="0" y="7"/>
                </a:lnTo>
                <a:lnTo>
                  <a:pt x="8" y="0"/>
                </a:lnTo>
                <a:lnTo>
                  <a:pt x="8" y="978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62" name="Forme libre 361"/>
          <p:cNvSpPr/>
          <p:nvPr/>
        </p:nvSpPr>
        <p:spPr>
          <a:xfrm>
            <a:off x="7237440" y="5600520"/>
            <a:ext cx="114948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94" h="8">
                <a:moveTo>
                  <a:pt x="3194" y="8"/>
                </a:moveTo>
                <a:lnTo>
                  <a:pt x="0" y="8"/>
                </a:lnTo>
                <a:lnTo>
                  <a:pt x="4" y="0"/>
                </a:lnTo>
                <a:lnTo>
                  <a:pt x="3190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63" name="Forme libre 362"/>
          <p:cNvSpPr/>
          <p:nvPr/>
        </p:nvSpPr>
        <p:spPr>
          <a:xfrm>
            <a:off x="7250400" y="5614560"/>
            <a:ext cx="112392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3" h="8">
                <a:moveTo>
                  <a:pt x="3116" y="8"/>
                </a:moveTo>
                <a:lnTo>
                  <a:pt x="7" y="8"/>
                </a:lnTo>
                <a:lnTo>
                  <a:pt x="0" y="0"/>
                </a:lnTo>
                <a:lnTo>
                  <a:pt x="312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64" name="Forme libre 363"/>
          <p:cNvSpPr/>
          <p:nvPr/>
        </p:nvSpPr>
        <p:spPr>
          <a:xfrm>
            <a:off x="8360280" y="5603040"/>
            <a:ext cx="1080" cy="346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964">
                <a:moveTo>
                  <a:pt x="4" y="964"/>
                </a:moveTo>
                <a:lnTo>
                  <a:pt x="0" y="961"/>
                </a:lnTo>
                <a:lnTo>
                  <a:pt x="0" y="4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65" name="Forme libre 364"/>
          <p:cNvSpPr/>
          <p:nvPr/>
        </p:nvSpPr>
        <p:spPr>
          <a:xfrm>
            <a:off x="8374319" y="5614560"/>
            <a:ext cx="252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897">
                <a:moveTo>
                  <a:pt x="0" y="897"/>
                </a:moveTo>
                <a:lnTo>
                  <a:pt x="0" y="0"/>
                </a:lnTo>
                <a:lnTo>
                  <a:pt x="8" y="7"/>
                </a:lnTo>
                <a:lnTo>
                  <a:pt x="8" y="89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66" name="Forme libre 365"/>
          <p:cNvSpPr/>
          <p:nvPr/>
        </p:nvSpPr>
        <p:spPr>
          <a:xfrm>
            <a:off x="10172520" y="5614560"/>
            <a:ext cx="2520" cy="322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897">
                <a:moveTo>
                  <a:pt x="4" y="897"/>
                </a:moveTo>
                <a:lnTo>
                  <a:pt x="0" y="890"/>
                </a:lnTo>
                <a:lnTo>
                  <a:pt x="0" y="7"/>
                </a:lnTo>
                <a:lnTo>
                  <a:pt x="4" y="0"/>
                </a:lnTo>
                <a:lnTo>
                  <a:pt x="8" y="0"/>
                </a:lnTo>
                <a:lnTo>
                  <a:pt x="8" y="897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67" name="Forme libre 366"/>
          <p:cNvSpPr/>
          <p:nvPr/>
        </p:nvSpPr>
        <p:spPr>
          <a:xfrm>
            <a:off x="10186560" y="5600520"/>
            <a:ext cx="1080" cy="3506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975">
                <a:moveTo>
                  <a:pt x="0" y="971"/>
                </a:moveTo>
                <a:lnTo>
                  <a:pt x="0" y="7"/>
                </a:lnTo>
                <a:lnTo>
                  <a:pt x="4" y="0"/>
                </a:lnTo>
                <a:lnTo>
                  <a:pt x="4" y="97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68" name="Forme libre 367"/>
          <p:cNvSpPr/>
          <p:nvPr/>
        </p:nvSpPr>
        <p:spPr>
          <a:xfrm>
            <a:off x="8361360" y="5600520"/>
            <a:ext cx="182520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71" h="8">
                <a:moveTo>
                  <a:pt x="5071" y="8"/>
                </a:moveTo>
                <a:lnTo>
                  <a:pt x="0" y="8"/>
                </a:lnTo>
                <a:lnTo>
                  <a:pt x="4" y="0"/>
                </a:lnTo>
                <a:lnTo>
                  <a:pt x="506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69" name="Forme libre 368"/>
          <p:cNvSpPr/>
          <p:nvPr/>
        </p:nvSpPr>
        <p:spPr>
          <a:xfrm>
            <a:off x="8374319" y="5614560"/>
            <a:ext cx="180072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3" h="8">
                <a:moveTo>
                  <a:pt x="4996" y="8"/>
                </a:moveTo>
                <a:lnTo>
                  <a:pt x="7" y="8"/>
                </a:lnTo>
                <a:lnTo>
                  <a:pt x="0" y="0"/>
                </a:lnTo>
                <a:lnTo>
                  <a:pt x="500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70" name="Forme libre 369"/>
          <p:cNvSpPr/>
          <p:nvPr/>
        </p:nvSpPr>
        <p:spPr>
          <a:xfrm>
            <a:off x="2638800" y="5924520"/>
            <a:ext cx="1800" cy="13093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" h="3638">
                <a:moveTo>
                  <a:pt x="6" y="3638"/>
                </a:moveTo>
                <a:lnTo>
                  <a:pt x="0" y="3634"/>
                </a:lnTo>
                <a:lnTo>
                  <a:pt x="0" y="3"/>
                </a:lnTo>
                <a:lnTo>
                  <a:pt x="6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71" name="Forme libre 370"/>
          <p:cNvSpPr/>
          <p:nvPr/>
        </p:nvSpPr>
        <p:spPr>
          <a:xfrm>
            <a:off x="2652840" y="5937119"/>
            <a:ext cx="1800" cy="1283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" h="3567">
                <a:moveTo>
                  <a:pt x="0" y="3567"/>
                </a:moveTo>
                <a:lnTo>
                  <a:pt x="0" y="0"/>
                </a:lnTo>
                <a:lnTo>
                  <a:pt x="6" y="7"/>
                </a:lnTo>
                <a:lnTo>
                  <a:pt x="6" y="356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72" name="Forme libre 371"/>
          <p:cNvSpPr/>
          <p:nvPr/>
        </p:nvSpPr>
        <p:spPr>
          <a:xfrm>
            <a:off x="2652840" y="7219800"/>
            <a:ext cx="12535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4">
                <a:moveTo>
                  <a:pt x="3479" y="4"/>
                </a:moveTo>
                <a:lnTo>
                  <a:pt x="3483" y="4"/>
                </a:lnTo>
                <a:lnTo>
                  <a:pt x="0" y="4"/>
                </a:lnTo>
                <a:lnTo>
                  <a:pt x="4" y="0"/>
                </a:lnTo>
                <a:lnTo>
                  <a:pt x="3476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73" name="Forme libre 372"/>
          <p:cNvSpPr/>
          <p:nvPr/>
        </p:nvSpPr>
        <p:spPr>
          <a:xfrm>
            <a:off x="2637719" y="7233840"/>
            <a:ext cx="128268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64" h="8">
                <a:moveTo>
                  <a:pt x="3564" y="8"/>
                </a:moveTo>
                <a:lnTo>
                  <a:pt x="0" y="8"/>
                </a:lnTo>
                <a:lnTo>
                  <a:pt x="7" y="0"/>
                </a:lnTo>
                <a:lnTo>
                  <a:pt x="355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74" name="Forme libre 373"/>
          <p:cNvSpPr/>
          <p:nvPr/>
        </p:nvSpPr>
        <p:spPr>
          <a:xfrm>
            <a:off x="3903840" y="5937119"/>
            <a:ext cx="2520" cy="1283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3567">
                <a:moveTo>
                  <a:pt x="4" y="3567"/>
                </a:moveTo>
                <a:lnTo>
                  <a:pt x="0" y="3564"/>
                </a:lnTo>
                <a:lnTo>
                  <a:pt x="0" y="3"/>
                </a:lnTo>
                <a:lnTo>
                  <a:pt x="4" y="0"/>
                </a:lnTo>
                <a:lnTo>
                  <a:pt x="8" y="0"/>
                </a:lnTo>
                <a:lnTo>
                  <a:pt x="8" y="3567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75" name="Forme libre 374"/>
          <p:cNvSpPr/>
          <p:nvPr/>
        </p:nvSpPr>
        <p:spPr>
          <a:xfrm>
            <a:off x="3917880" y="5949720"/>
            <a:ext cx="2520" cy="12585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3497">
                <a:moveTo>
                  <a:pt x="0" y="3497"/>
                </a:moveTo>
                <a:lnTo>
                  <a:pt x="0" y="0"/>
                </a:lnTo>
                <a:lnTo>
                  <a:pt x="8" y="7"/>
                </a:lnTo>
                <a:lnTo>
                  <a:pt x="8" y="349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76" name="Forme libre 375"/>
          <p:cNvSpPr/>
          <p:nvPr/>
        </p:nvSpPr>
        <p:spPr>
          <a:xfrm>
            <a:off x="2640240" y="5923080"/>
            <a:ext cx="1277640" cy="1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50" h="6">
                <a:moveTo>
                  <a:pt x="3550" y="6"/>
                </a:moveTo>
                <a:lnTo>
                  <a:pt x="0" y="6"/>
                </a:lnTo>
                <a:lnTo>
                  <a:pt x="3" y="0"/>
                </a:lnTo>
                <a:lnTo>
                  <a:pt x="3546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77" name="Forme libre 376"/>
          <p:cNvSpPr/>
          <p:nvPr/>
        </p:nvSpPr>
        <p:spPr>
          <a:xfrm>
            <a:off x="2652840" y="5937119"/>
            <a:ext cx="125352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8">
                <a:moveTo>
                  <a:pt x="3476" y="8"/>
                </a:moveTo>
                <a:lnTo>
                  <a:pt x="4" y="8"/>
                </a:lnTo>
                <a:lnTo>
                  <a:pt x="0" y="0"/>
                </a:lnTo>
                <a:lnTo>
                  <a:pt x="348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78" name="Forme libre 377"/>
          <p:cNvSpPr/>
          <p:nvPr/>
        </p:nvSpPr>
        <p:spPr>
          <a:xfrm>
            <a:off x="3891240" y="5924520"/>
            <a:ext cx="1080" cy="576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1602">
                <a:moveTo>
                  <a:pt x="4" y="1602"/>
                </a:moveTo>
                <a:lnTo>
                  <a:pt x="0" y="1595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79" name="Forme libre 378"/>
          <p:cNvSpPr/>
          <p:nvPr/>
        </p:nvSpPr>
        <p:spPr>
          <a:xfrm>
            <a:off x="3904920" y="5937119"/>
            <a:ext cx="2520" cy="551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1532">
                <a:moveTo>
                  <a:pt x="0" y="1532"/>
                </a:moveTo>
                <a:lnTo>
                  <a:pt x="0" y="0"/>
                </a:lnTo>
                <a:lnTo>
                  <a:pt x="8" y="7"/>
                </a:lnTo>
                <a:lnTo>
                  <a:pt x="8" y="152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80" name="Forme libre 379"/>
          <p:cNvSpPr/>
          <p:nvPr/>
        </p:nvSpPr>
        <p:spPr>
          <a:xfrm>
            <a:off x="5157360" y="5937119"/>
            <a:ext cx="1080" cy="551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1532">
                <a:moveTo>
                  <a:pt x="4" y="1532"/>
                </a:moveTo>
                <a:lnTo>
                  <a:pt x="0" y="1525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81" name="Forme libre 380"/>
          <p:cNvSpPr/>
          <p:nvPr/>
        </p:nvSpPr>
        <p:spPr>
          <a:xfrm>
            <a:off x="5171400" y="5949720"/>
            <a:ext cx="2520" cy="525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1462">
                <a:moveTo>
                  <a:pt x="0" y="1462"/>
                </a:moveTo>
                <a:lnTo>
                  <a:pt x="0" y="0"/>
                </a:lnTo>
                <a:lnTo>
                  <a:pt x="8" y="7"/>
                </a:lnTo>
                <a:lnTo>
                  <a:pt x="8" y="145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82" name="Forme libre 381"/>
          <p:cNvSpPr/>
          <p:nvPr/>
        </p:nvSpPr>
        <p:spPr>
          <a:xfrm>
            <a:off x="3892320" y="5923080"/>
            <a:ext cx="1279080" cy="1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54" h="6">
                <a:moveTo>
                  <a:pt x="3554" y="6"/>
                </a:moveTo>
                <a:lnTo>
                  <a:pt x="0" y="6"/>
                </a:lnTo>
                <a:lnTo>
                  <a:pt x="7" y="0"/>
                </a:lnTo>
                <a:lnTo>
                  <a:pt x="3550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83" name="Forme libre 382"/>
          <p:cNvSpPr/>
          <p:nvPr/>
        </p:nvSpPr>
        <p:spPr>
          <a:xfrm>
            <a:off x="3904920" y="5937119"/>
            <a:ext cx="125352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8">
                <a:moveTo>
                  <a:pt x="3476" y="8"/>
                </a:moveTo>
                <a:lnTo>
                  <a:pt x="7" y="8"/>
                </a:lnTo>
                <a:lnTo>
                  <a:pt x="0" y="0"/>
                </a:lnTo>
                <a:lnTo>
                  <a:pt x="348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84" name="Forme libre 383"/>
          <p:cNvSpPr/>
          <p:nvPr/>
        </p:nvSpPr>
        <p:spPr>
          <a:xfrm>
            <a:off x="5144759" y="5924520"/>
            <a:ext cx="1080" cy="576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1602">
                <a:moveTo>
                  <a:pt x="4" y="1602"/>
                </a:moveTo>
                <a:lnTo>
                  <a:pt x="0" y="1595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85" name="Forme libre 384"/>
          <p:cNvSpPr/>
          <p:nvPr/>
        </p:nvSpPr>
        <p:spPr>
          <a:xfrm>
            <a:off x="5158440" y="5937119"/>
            <a:ext cx="2520" cy="551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1532">
                <a:moveTo>
                  <a:pt x="0" y="1532"/>
                </a:moveTo>
                <a:lnTo>
                  <a:pt x="0" y="0"/>
                </a:lnTo>
                <a:lnTo>
                  <a:pt x="8" y="7"/>
                </a:lnTo>
                <a:lnTo>
                  <a:pt x="8" y="152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86" name="Forme libre 385"/>
          <p:cNvSpPr/>
          <p:nvPr/>
        </p:nvSpPr>
        <p:spPr>
          <a:xfrm>
            <a:off x="6640559" y="5937119"/>
            <a:ext cx="1440" cy="551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1532">
                <a:moveTo>
                  <a:pt x="5" y="1532"/>
                </a:moveTo>
                <a:lnTo>
                  <a:pt x="0" y="1525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87" name="Forme libre 386"/>
          <p:cNvSpPr/>
          <p:nvPr/>
        </p:nvSpPr>
        <p:spPr>
          <a:xfrm>
            <a:off x="6654599" y="5949720"/>
            <a:ext cx="1440" cy="525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1462">
                <a:moveTo>
                  <a:pt x="0" y="1462"/>
                </a:moveTo>
                <a:lnTo>
                  <a:pt x="0" y="0"/>
                </a:lnTo>
                <a:lnTo>
                  <a:pt x="5" y="7"/>
                </a:lnTo>
                <a:lnTo>
                  <a:pt x="5" y="145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88" name="Forme libre 387"/>
          <p:cNvSpPr/>
          <p:nvPr/>
        </p:nvSpPr>
        <p:spPr>
          <a:xfrm>
            <a:off x="5145840" y="5923080"/>
            <a:ext cx="1508760" cy="1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2" h="6">
                <a:moveTo>
                  <a:pt x="4192" y="6"/>
                </a:moveTo>
                <a:lnTo>
                  <a:pt x="0" y="6"/>
                </a:lnTo>
                <a:lnTo>
                  <a:pt x="4" y="0"/>
                </a:lnTo>
                <a:lnTo>
                  <a:pt x="418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89" name="Forme libre 388"/>
          <p:cNvSpPr/>
          <p:nvPr/>
        </p:nvSpPr>
        <p:spPr>
          <a:xfrm>
            <a:off x="5158440" y="5937119"/>
            <a:ext cx="1483559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22" h="8">
                <a:moveTo>
                  <a:pt x="4115" y="8"/>
                </a:moveTo>
                <a:lnTo>
                  <a:pt x="7" y="8"/>
                </a:lnTo>
                <a:lnTo>
                  <a:pt x="0" y="0"/>
                </a:lnTo>
                <a:lnTo>
                  <a:pt x="4122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90" name="Forme libre 389"/>
          <p:cNvSpPr/>
          <p:nvPr/>
        </p:nvSpPr>
        <p:spPr>
          <a:xfrm>
            <a:off x="6627960" y="5924520"/>
            <a:ext cx="1440" cy="576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1602">
                <a:moveTo>
                  <a:pt x="5" y="1602"/>
                </a:moveTo>
                <a:lnTo>
                  <a:pt x="0" y="1595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91" name="Forme libre 390"/>
          <p:cNvSpPr/>
          <p:nvPr/>
        </p:nvSpPr>
        <p:spPr>
          <a:xfrm>
            <a:off x="6642000" y="5937119"/>
            <a:ext cx="1080" cy="551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1532">
                <a:moveTo>
                  <a:pt x="0" y="1532"/>
                </a:moveTo>
                <a:lnTo>
                  <a:pt x="0" y="0"/>
                </a:lnTo>
                <a:lnTo>
                  <a:pt x="4" y="7"/>
                </a:lnTo>
                <a:lnTo>
                  <a:pt x="4" y="152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92" name="Forme libre 391"/>
          <p:cNvSpPr/>
          <p:nvPr/>
        </p:nvSpPr>
        <p:spPr>
          <a:xfrm>
            <a:off x="7248960" y="5937119"/>
            <a:ext cx="1440" cy="551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1532">
                <a:moveTo>
                  <a:pt x="5" y="1532"/>
                </a:moveTo>
                <a:lnTo>
                  <a:pt x="0" y="1525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93" name="Forme libre 392"/>
          <p:cNvSpPr/>
          <p:nvPr/>
        </p:nvSpPr>
        <p:spPr>
          <a:xfrm>
            <a:off x="7263000" y="5949720"/>
            <a:ext cx="2520" cy="5259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1462">
                <a:moveTo>
                  <a:pt x="0" y="1462"/>
                </a:moveTo>
                <a:lnTo>
                  <a:pt x="0" y="0"/>
                </a:lnTo>
                <a:lnTo>
                  <a:pt x="8" y="7"/>
                </a:lnTo>
                <a:lnTo>
                  <a:pt x="8" y="145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94" name="Forme libre 393"/>
          <p:cNvSpPr/>
          <p:nvPr/>
        </p:nvSpPr>
        <p:spPr>
          <a:xfrm>
            <a:off x="6629400" y="5923080"/>
            <a:ext cx="633600" cy="1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1" h="6">
                <a:moveTo>
                  <a:pt x="1761" y="6"/>
                </a:moveTo>
                <a:lnTo>
                  <a:pt x="0" y="6"/>
                </a:lnTo>
                <a:lnTo>
                  <a:pt x="3" y="0"/>
                </a:lnTo>
                <a:lnTo>
                  <a:pt x="175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95" name="Forme libre 394"/>
          <p:cNvSpPr/>
          <p:nvPr/>
        </p:nvSpPr>
        <p:spPr>
          <a:xfrm>
            <a:off x="6642000" y="5937119"/>
            <a:ext cx="60840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8">
                <a:moveTo>
                  <a:pt x="1684" y="8"/>
                </a:moveTo>
                <a:lnTo>
                  <a:pt x="3" y="8"/>
                </a:lnTo>
                <a:lnTo>
                  <a:pt x="0" y="0"/>
                </a:lnTo>
                <a:lnTo>
                  <a:pt x="1691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96" name="Forme libre 395"/>
          <p:cNvSpPr/>
          <p:nvPr/>
        </p:nvSpPr>
        <p:spPr>
          <a:xfrm>
            <a:off x="7236360" y="5924520"/>
            <a:ext cx="1080" cy="576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1602">
                <a:moveTo>
                  <a:pt x="4" y="1602"/>
                </a:moveTo>
                <a:lnTo>
                  <a:pt x="0" y="1595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97" name="Forme libre 396"/>
          <p:cNvSpPr/>
          <p:nvPr/>
        </p:nvSpPr>
        <p:spPr>
          <a:xfrm>
            <a:off x="7250400" y="5937119"/>
            <a:ext cx="2520" cy="551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1532">
                <a:moveTo>
                  <a:pt x="0" y="1532"/>
                </a:moveTo>
                <a:lnTo>
                  <a:pt x="0" y="0"/>
                </a:lnTo>
                <a:lnTo>
                  <a:pt x="8" y="7"/>
                </a:lnTo>
                <a:lnTo>
                  <a:pt x="8" y="152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98" name="Forme libre 397"/>
          <p:cNvSpPr/>
          <p:nvPr/>
        </p:nvSpPr>
        <p:spPr>
          <a:xfrm>
            <a:off x="8372880" y="5937119"/>
            <a:ext cx="1440" cy="551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1532">
                <a:moveTo>
                  <a:pt x="5" y="1532"/>
                </a:moveTo>
                <a:lnTo>
                  <a:pt x="0" y="1525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99" name="Forme libre 398"/>
          <p:cNvSpPr/>
          <p:nvPr/>
        </p:nvSpPr>
        <p:spPr>
          <a:xfrm>
            <a:off x="8386920" y="5923080"/>
            <a:ext cx="2520" cy="579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1610">
                <a:moveTo>
                  <a:pt x="0" y="1606"/>
                </a:moveTo>
                <a:lnTo>
                  <a:pt x="0" y="4"/>
                </a:lnTo>
                <a:lnTo>
                  <a:pt x="8" y="0"/>
                </a:lnTo>
                <a:lnTo>
                  <a:pt x="8" y="161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00" name="Forme libre 399"/>
          <p:cNvSpPr/>
          <p:nvPr/>
        </p:nvSpPr>
        <p:spPr>
          <a:xfrm>
            <a:off x="7237440" y="5923080"/>
            <a:ext cx="1149480" cy="1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94" h="6">
                <a:moveTo>
                  <a:pt x="3194" y="6"/>
                </a:moveTo>
                <a:lnTo>
                  <a:pt x="0" y="6"/>
                </a:lnTo>
                <a:lnTo>
                  <a:pt x="4" y="0"/>
                </a:lnTo>
                <a:lnTo>
                  <a:pt x="3190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01" name="Forme libre 400"/>
          <p:cNvSpPr/>
          <p:nvPr/>
        </p:nvSpPr>
        <p:spPr>
          <a:xfrm>
            <a:off x="7250400" y="5937119"/>
            <a:ext cx="112392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3" h="8">
                <a:moveTo>
                  <a:pt x="3116" y="8"/>
                </a:moveTo>
                <a:lnTo>
                  <a:pt x="7" y="8"/>
                </a:lnTo>
                <a:lnTo>
                  <a:pt x="0" y="0"/>
                </a:lnTo>
                <a:lnTo>
                  <a:pt x="312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02" name="Forme libre 401"/>
          <p:cNvSpPr/>
          <p:nvPr/>
        </p:nvSpPr>
        <p:spPr>
          <a:xfrm>
            <a:off x="8360280" y="5924520"/>
            <a:ext cx="1080" cy="5763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1602">
                <a:moveTo>
                  <a:pt x="4" y="1602"/>
                </a:moveTo>
                <a:lnTo>
                  <a:pt x="0" y="1595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03" name="Forme libre 402"/>
          <p:cNvSpPr/>
          <p:nvPr/>
        </p:nvSpPr>
        <p:spPr>
          <a:xfrm>
            <a:off x="8374319" y="5937119"/>
            <a:ext cx="2520" cy="551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1532">
                <a:moveTo>
                  <a:pt x="0" y="1532"/>
                </a:moveTo>
                <a:lnTo>
                  <a:pt x="0" y="0"/>
                </a:lnTo>
                <a:lnTo>
                  <a:pt x="8" y="7"/>
                </a:lnTo>
                <a:lnTo>
                  <a:pt x="8" y="1525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04" name="Forme libre 403"/>
          <p:cNvSpPr/>
          <p:nvPr/>
        </p:nvSpPr>
        <p:spPr>
          <a:xfrm>
            <a:off x="10172520" y="5937119"/>
            <a:ext cx="2520" cy="551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1532">
                <a:moveTo>
                  <a:pt x="4" y="1532"/>
                </a:moveTo>
                <a:lnTo>
                  <a:pt x="0" y="1525"/>
                </a:lnTo>
                <a:lnTo>
                  <a:pt x="0" y="7"/>
                </a:lnTo>
                <a:lnTo>
                  <a:pt x="4" y="0"/>
                </a:lnTo>
                <a:lnTo>
                  <a:pt x="8" y="0"/>
                </a:lnTo>
                <a:lnTo>
                  <a:pt x="8" y="1532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05" name="Forme libre 404"/>
          <p:cNvSpPr/>
          <p:nvPr/>
        </p:nvSpPr>
        <p:spPr>
          <a:xfrm>
            <a:off x="10186560" y="5923080"/>
            <a:ext cx="1080" cy="5792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1610">
                <a:moveTo>
                  <a:pt x="0" y="1606"/>
                </a:moveTo>
                <a:lnTo>
                  <a:pt x="0" y="4"/>
                </a:lnTo>
                <a:lnTo>
                  <a:pt x="4" y="0"/>
                </a:lnTo>
                <a:lnTo>
                  <a:pt x="4" y="161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06" name="Forme libre 405"/>
          <p:cNvSpPr/>
          <p:nvPr/>
        </p:nvSpPr>
        <p:spPr>
          <a:xfrm>
            <a:off x="8361360" y="5923080"/>
            <a:ext cx="1825200" cy="18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71" h="6">
                <a:moveTo>
                  <a:pt x="5071" y="6"/>
                </a:moveTo>
                <a:lnTo>
                  <a:pt x="0" y="6"/>
                </a:lnTo>
                <a:lnTo>
                  <a:pt x="4" y="0"/>
                </a:lnTo>
                <a:lnTo>
                  <a:pt x="506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07" name="Forme libre 406"/>
          <p:cNvSpPr/>
          <p:nvPr/>
        </p:nvSpPr>
        <p:spPr>
          <a:xfrm>
            <a:off x="8374319" y="5937119"/>
            <a:ext cx="180072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3" h="8">
                <a:moveTo>
                  <a:pt x="4996" y="8"/>
                </a:moveTo>
                <a:lnTo>
                  <a:pt x="7" y="8"/>
                </a:lnTo>
                <a:lnTo>
                  <a:pt x="0" y="0"/>
                </a:lnTo>
                <a:lnTo>
                  <a:pt x="500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08" name="Forme libre 407"/>
          <p:cNvSpPr/>
          <p:nvPr/>
        </p:nvSpPr>
        <p:spPr>
          <a:xfrm>
            <a:off x="3891240" y="6475679"/>
            <a:ext cx="1080" cy="758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107">
                <a:moveTo>
                  <a:pt x="4" y="2107"/>
                </a:moveTo>
                <a:lnTo>
                  <a:pt x="0" y="2103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09" name="Forme libre 408"/>
          <p:cNvSpPr/>
          <p:nvPr/>
        </p:nvSpPr>
        <p:spPr>
          <a:xfrm>
            <a:off x="3904920" y="6488280"/>
            <a:ext cx="2520" cy="732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036">
                <a:moveTo>
                  <a:pt x="0" y="2036"/>
                </a:moveTo>
                <a:lnTo>
                  <a:pt x="0" y="0"/>
                </a:lnTo>
                <a:lnTo>
                  <a:pt x="8" y="3"/>
                </a:lnTo>
                <a:lnTo>
                  <a:pt x="8" y="202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10" name="Forme libre 409"/>
          <p:cNvSpPr/>
          <p:nvPr/>
        </p:nvSpPr>
        <p:spPr>
          <a:xfrm>
            <a:off x="3904920" y="7219800"/>
            <a:ext cx="12535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4">
                <a:moveTo>
                  <a:pt x="3483" y="4"/>
                </a:moveTo>
                <a:lnTo>
                  <a:pt x="0" y="4"/>
                </a:lnTo>
                <a:lnTo>
                  <a:pt x="4" y="0"/>
                </a:lnTo>
                <a:lnTo>
                  <a:pt x="3480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11" name="Forme libre 410"/>
          <p:cNvSpPr/>
          <p:nvPr/>
        </p:nvSpPr>
        <p:spPr>
          <a:xfrm>
            <a:off x="3891240" y="7233840"/>
            <a:ext cx="128268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64" h="8">
                <a:moveTo>
                  <a:pt x="3564" y="8"/>
                </a:moveTo>
                <a:lnTo>
                  <a:pt x="0" y="8"/>
                </a:lnTo>
                <a:lnTo>
                  <a:pt x="3" y="0"/>
                </a:lnTo>
                <a:lnTo>
                  <a:pt x="355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12" name="Forme libre 411"/>
          <p:cNvSpPr/>
          <p:nvPr/>
        </p:nvSpPr>
        <p:spPr>
          <a:xfrm>
            <a:off x="5157360" y="6488280"/>
            <a:ext cx="1080" cy="732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036">
                <a:moveTo>
                  <a:pt x="4" y="2036"/>
                </a:moveTo>
                <a:lnTo>
                  <a:pt x="0" y="2033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13" name="Forme libre 412"/>
          <p:cNvSpPr/>
          <p:nvPr/>
        </p:nvSpPr>
        <p:spPr>
          <a:xfrm>
            <a:off x="5171400" y="6500880"/>
            <a:ext cx="2520" cy="707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1966">
                <a:moveTo>
                  <a:pt x="0" y="1966"/>
                </a:moveTo>
                <a:lnTo>
                  <a:pt x="0" y="0"/>
                </a:lnTo>
                <a:lnTo>
                  <a:pt x="8" y="4"/>
                </a:lnTo>
                <a:lnTo>
                  <a:pt x="8" y="195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14" name="Forme libre 413"/>
          <p:cNvSpPr/>
          <p:nvPr/>
        </p:nvSpPr>
        <p:spPr>
          <a:xfrm>
            <a:off x="3892320" y="6474239"/>
            <a:ext cx="127908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54" h="5">
                <a:moveTo>
                  <a:pt x="3554" y="5"/>
                </a:moveTo>
                <a:lnTo>
                  <a:pt x="0" y="5"/>
                </a:lnTo>
                <a:lnTo>
                  <a:pt x="7" y="0"/>
                </a:lnTo>
                <a:lnTo>
                  <a:pt x="3550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15" name="Forme libre 414"/>
          <p:cNvSpPr/>
          <p:nvPr/>
        </p:nvSpPr>
        <p:spPr>
          <a:xfrm>
            <a:off x="3904920" y="6488280"/>
            <a:ext cx="12535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83" h="4">
                <a:moveTo>
                  <a:pt x="3476" y="4"/>
                </a:moveTo>
                <a:lnTo>
                  <a:pt x="7" y="4"/>
                </a:lnTo>
                <a:lnTo>
                  <a:pt x="0" y="0"/>
                </a:lnTo>
                <a:lnTo>
                  <a:pt x="348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16" name="Forme libre 415"/>
          <p:cNvSpPr/>
          <p:nvPr/>
        </p:nvSpPr>
        <p:spPr>
          <a:xfrm>
            <a:off x="5144759" y="6475679"/>
            <a:ext cx="1080" cy="758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107">
                <a:moveTo>
                  <a:pt x="4" y="2107"/>
                </a:moveTo>
                <a:lnTo>
                  <a:pt x="0" y="2103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17" name="Forme libre 416"/>
          <p:cNvSpPr/>
          <p:nvPr/>
        </p:nvSpPr>
        <p:spPr>
          <a:xfrm>
            <a:off x="5158440" y="6488280"/>
            <a:ext cx="2520" cy="732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036">
                <a:moveTo>
                  <a:pt x="0" y="2036"/>
                </a:moveTo>
                <a:lnTo>
                  <a:pt x="0" y="0"/>
                </a:lnTo>
                <a:lnTo>
                  <a:pt x="8" y="3"/>
                </a:lnTo>
                <a:lnTo>
                  <a:pt x="8" y="202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18" name="Forme libre 417"/>
          <p:cNvSpPr/>
          <p:nvPr/>
        </p:nvSpPr>
        <p:spPr>
          <a:xfrm>
            <a:off x="5158440" y="7219800"/>
            <a:ext cx="1483559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22" h="4">
                <a:moveTo>
                  <a:pt x="4122" y="4"/>
                </a:moveTo>
                <a:lnTo>
                  <a:pt x="0" y="4"/>
                </a:lnTo>
                <a:lnTo>
                  <a:pt x="4" y="0"/>
                </a:lnTo>
                <a:lnTo>
                  <a:pt x="4118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19" name="Forme libre 418"/>
          <p:cNvSpPr/>
          <p:nvPr/>
        </p:nvSpPr>
        <p:spPr>
          <a:xfrm>
            <a:off x="5143320" y="7233840"/>
            <a:ext cx="151272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03" h="8">
                <a:moveTo>
                  <a:pt x="4203" y="8"/>
                </a:moveTo>
                <a:lnTo>
                  <a:pt x="0" y="8"/>
                </a:lnTo>
                <a:lnTo>
                  <a:pt x="7" y="0"/>
                </a:lnTo>
                <a:lnTo>
                  <a:pt x="4199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20" name="Forme libre 419"/>
          <p:cNvSpPr/>
          <p:nvPr/>
        </p:nvSpPr>
        <p:spPr>
          <a:xfrm>
            <a:off x="6640559" y="6488280"/>
            <a:ext cx="1440" cy="732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036">
                <a:moveTo>
                  <a:pt x="5" y="2036"/>
                </a:moveTo>
                <a:lnTo>
                  <a:pt x="0" y="2033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21" name="Forme libre 420"/>
          <p:cNvSpPr/>
          <p:nvPr/>
        </p:nvSpPr>
        <p:spPr>
          <a:xfrm>
            <a:off x="6654599" y="6500880"/>
            <a:ext cx="1440" cy="707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1966">
                <a:moveTo>
                  <a:pt x="0" y="1966"/>
                </a:moveTo>
                <a:lnTo>
                  <a:pt x="0" y="0"/>
                </a:lnTo>
                <a:lnTo>
                  <a:pt x="5" y="4"/>
                </a:lnTo>
                <a:lnTo>
                  <a:pt x="5" y="195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22" name="Forme libre 421"/>
          <p:cNvSpPr/>
          <p:nvPr/>
        </p:nvSpPr>
        <p:spPr>
          <a:xfrm>
            <a:off x="5145840" y="6474239"/>
            <a:ext cx="150876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2" h="5">
                <a:moveTo>
                  <a:pt x="4192" y="5"/>
                </a:moveTo>
                <a:lnTo>
                  <a:pt x="0" y="5"/>
                </a:lnTo>
                <a:lnTo>
                  <a:pt x="4" y="0"/>
                </a:lnTo>
                <a:lnTo>
                  <a:pt x="418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23" name="Forme libre 422"/>
          <p:cNvSpPr/>
          <p:nvPr/>
        </p:nvSpPr>
        <p:spPr>
          <a:xfrm>
            <a:off x="5158440" y="6488280"/>
            <a:ext cx="1483559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22" h="4">
                <a:moveTo>
                  <a:pt x="4115" y="4"/>
                </a:moveTo>
                <a:lnTo>
                  <a:pt x="7" y="4"/>
                </a:lnTo>
                <a:lnTo>
                  <a:pt x="0" y="0"/>
                </a:lnTo>
                <a:lnTo>
                  <a:pt x="4122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24" name="Forme libre 423"/>
          <p:cNvSpPr/>
          <p:nvPr/>
        </p:nvSpPr>
        <p:spPr>
          <a:xfrm>
            <a:off x="6627960" y="6475679"/>
            <a:ext cx="1440" cy="758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107">
                <a:moveTo>
                  <a:pt x="5" y="2107"/>
                </a:moveTo>
                <a:lnTo>
                  <a:pt x="0" y="2103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25" name="Forme libre 424"/>
          <p:cNvSpPr/>
          <p:nvPr/>
        </p:nvSpPr>
        <p:spPr>
          <a:xfrm>
            <a:off x="6642000" y="6488280"/>
            <a:ext cx="1080" cy="732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036">
                <a:moveTo>
                  <a:pt x="0" y="2036"/>
                </a:moveTo>
                <a:lnTo>
                  <a:pt x="0" y="0"/>
                </a:lnTo>
                <a:lnTo>
                  <a:pt x="4" y="3"/>
                </a:lnTo>
                <a:lnTo>
                  <a:pt x="4" y="202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26" name="Forme libre 425"/>
          <p:cNvSpPr/>
          <p:nvPr/>
        </p:nvSpPr>
        <p:spPr>
          <a:xfrm>
            <a:off x="6642000" y="7219800"/>
            <a:ext cx="60840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4">
                <a:moveTo>
                  <a:pt x="1691" y="4"/>
                </a:moveTo>
                <a:lnTo>
                  <a:pt x="0" y="4"/>
                </a:lnTo>
                <a:lnTo>
                  <a:pt x="3" y="0"/>
                </a:lnTo>
                <a:lnTo>
                  <a:pt x="168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27" name="Forme libre 426"/>
          <p:cNvSpPr/>
          <p:nvPr/>
        </p:nvSpPr>
        <p:spPr>
          <a:xfrm>
            <a:off x="6626520" y="7233840"/>
            <a:ext cx="63900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76" h="8">
                <a:moveTo>
                  <a:pt x="1776" y="8"/>
                </a:moveTo>
                <a:lnTo>
                  <a:pt x="0" y="8"/>
                </a:lnTo>
                <a:lnTo>
                  <a:pt x="8" y="0"/>
                </a:lnTo>
                <a:lnTo>
                  <a:pt x="1769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28" name="Forme libre 427"/>
          <p:cNvSpPr/>
          <p:nvPr/>
        </p:nvSpPr>
        <p:spPr>
          <a:xfrm>
            <a:off x="7248960" y="6488280"/>
            <a:ext cx="1440" cy="732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036">
                <a:moveTo>
                  <a:pt x="5" y="2036"/>
                </a:moveTo>
                <a:lnTo>
                  <a:pt x="0" y="2033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29" name="Forme libre 428"/>
          <p:cNvSpPr/>
          <p:nvPr/>
        </p:nvSpPr>
        <p:spPr>
          <a:xfrm>
            <a:off x="7263000" y="6500880"/>
            <a:ext cx="2520" cy="7074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1966">
                <a:moveTo>
                  <a:pt x="0" y="1966"/>
                </a:moveTo>
                <a:lnTo>
                  <a:pt x="0" y="0"/>
                </a:lnTo>
                <a:lnTo>
                  <a:pt x="8" y="4"/>
                </a:lnTo>
                <a:lnTo>
                  <a:pt x="8" y="195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30" name="Forme libre 429"/>
          <p:cNvSpPr/>
          <p:nvPr/>
        </p:nvSpPr>
        <p:spPr>
          <a:xfrm>
            <a:off x="6629400" y="6474239"/>
            <a:ext cx="63360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761" h="5">
                <a:moveTo>
                  <a:pt x="1761" y="5"/>
                </a:moveTo>
                <a:lnTo>
                  <a:pt x="0" y="5"/>
                </a:lnTo>
                <a:lnTo>
                  <a:pt x="3" y="0"/>
                </a:lnTo>
                <a:lnTo>
                  <a:pt x="175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31" name="Forme libre 430"/>
          <p:cNvSpPr/>
          <p:nvPr/>
        </p:nvSpPr>
        <p:spPr>
          <a:xfrm>
            <a:off x="6642000" y="6488280"/>
            <a:ext cx="60840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691" h="4">
                <a:moveTo>
                  <a:pt x="1684" y="4"/>
                </a:moveTo>
                <a:lnTo>
                  <a:pt x="3" y="4"/>
                </a:lnTo>
                <a:lnTo>
                  <a:pt x="0" y="0"/>
                </a:lnTo>
                <a:lnTo>
                  <a:pt x="1691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32" name="Forme libre 431"/>
          <p:cNvSpPr/>
          <p:nvPr/>
        </p:nvSpPr>
        <p:spPr>
          <a:xfrm>
            <a:off x="7236360" y="6475679"/>
            <a:ext cx="1080" cy="758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107">
                <a:moveTo>
                  <a:pt x="4" y="2107"/>
                </a:moveTo>
                <a:lnTo>
                  <a:pt x="0" y="2103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33" name="Forme libre 432"/>
          <p:cNvSpPr/>
          <p:nvPr/>
        </p:nvSpPr>
        <p:spPr>
          <a:xfrm>
            <a:off x="7250400" y="6488280"/>
            <a:ext cx="2520" cy="732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036">
                <a:moveTo>
                  <a:pt x="0" y="2036"/>
                </a:moveTo>
                <a:lnTo>
                  <a:pt x="0" y="0"/>
                </a:lnTo>
                <a:lnTo>
                  <a:pt x="8" y="3"/>
                </a:lnTo>
                <a:lnTo>
                  <a:pt x="8" y="202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34" name="Forme libre 433"/>
          <p:cNvSpPr/>
          <p:nvPr/>
        </p:nvSpPr>
        <p:spPr>
          <a:xfrm>
            <a:off x="7250400" y="7219800"/>
            <a:ext cx="11239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3" h="4">
                <a:moveTo>
                  <a:pt x="3123" y="4"/>
                </a:moveTo>
                <a:lnTo>
                  <a:pt x="0" y="4"/>
                </a:lnTo>
                <a:lnTo>
                  <a:pt x="3" y="0"/>
                </a:lnTo>
                <a:lnTo>
                  <a:pt x="3119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35" name="Forme libre 434"/>
          <p:cNvSpPr/>
          <p:nvPr/>
        </p:nvSpPr>
        <p:spPr>
          <a:xfrm>
            <a:off x="7234920" y="7233840"/>
            <a:ext cx="1154520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208" h="8">
                <a:moveTo>
                  <a:pt x="3208" y="8"/>
                </a:moveTo>
                <a:lnTo>
                  <a:pt x="0" y="8"/>
                </a:lnTo>
                <a:lnTo>
                  <a:pt x="7" y="0"/>
                </a:lnTo>
                <a:lnTo>
                  <a:pt x="3201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36" name="Forme libre 435"/>
          <p:cNvSpPr/>
          <p:nvPr/>
        </p:nvSpPr>
        <p:spPr>
          <a:xfrm>
            <a:off x="8372880" y="6488280"/>
            <a:ext cx="1440" cy="732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036">
                <a:moveTo>
                  <a:pt x="5" y="2036"/>
                </a:moveTo>
                <a:lnTo>
                  <a:pt x="0" y="2033"/>
                </a:lnTo>
                <a:lnTo>
                  <a:pt x="0" y="3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37" name="Forme libre 436"/>
          <p:cNvSpPr/>
          <p:nvPr/>
        </p:nvSpPr>
        <p:spPr>
          <a:xfrm>
            <a:off x="8386920" y="6473159"/>
            <a:ext cx="2520" cy="763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121">
                <a:moveTo>
                  <a:pt x="0" y="2114"/>
                </a:moveTo>
                <a:lnTo>
                  <a:pt x="0" y="7"/>
                </a:lnTo>
                <a:lnTo>
                  <a:pt x="8" y="0"/>
                </a:lnTo>
                <a:lnTo>
                  <a:pt x="8" y="2121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38" name="Forme libre 437"/>
          <p:cNvSpPr/>
          <p:nvPr/>
        </p:nvSpPr>
        <p:spPr>
          <a:xfrm>
            <a:off x="7237440" y="6474239"/>
            <a:ext cx="114948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94" h="5">
                <a:moveTo>
                  <a:pt x="3194" y="5"/>
                </a:moveTo>
                <a:lnTo>
                  <a:pt x="0" y="5"/>
                </a:lnTo>
                <a:lnTo>
                  <a:pt x="4" y="0"/>
                </a:lnTo>
                <a:lnTo>
                  <a:pt x="3190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39" name="Forme libre 438"/>
          <p:cNvSpPr/>
          <p:nvPr/>
        </p:nvSpPr>
        <p:spPr>
          <a:xfrm>
            <a:off x="7250400" y="6488280"/>
            <a:ext cx="11239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123" h="4">
                <a:moveTo>
                  <a:pt x="3116" y="4"/>
                </a:moveTo>
                <a:lnTo>
                  <a:pt x="7" y="4"/>
                </a:lnTo>
                <a:lnTo>
                  <a:pt x="0" y="0"/>
                </a:lnTo>
                <a:lnTo>
                  <a:pt x="312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40" name="Forme libre 439"/>
          <p:cNvSpPr/>
          <p:nvPr/>
        </p:nvSpPr>
        <p:spPr>
          <a:xfrm>
            <a:off x="8360280" y="6475679"/>
            <a:ext cx="1080" cy="7581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107">
                <a:moveTo>
                  <a:pt x="4" y="2107"/>
                </a:moveTo>
                <a:lnTo>
                  <a:pt x="0" y="2103"/>
                </a:lnTo>
                <a:lnTo>
                  <a:pt x="0" y="3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41" name="Forme libre 440"/>
          <p:cNvSpPr/>
          <p:nvPr/>
        </p:nvSpPr>
        <p:spPr>
          <a:xfrm>
            <a:off x="8374319" y="6488280"/>
            <a:ext cx="2520" cy="732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036">
                <a:moveTo>
                  <a:pt x="0" y="2036"/>
                </a:moveTo>
                <a:lnTo>
                  <a:pt x="0" y="0"/>
                </a:lnTo>
                <a:lnTo>
                  <a:pt x="8" y="3"/>
                </a:lnTo>
                <a:lnTo>
                  <a:pt x="8" y="2029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42" name="Forme libre 441"/>
          <p:cNvSpPr/>
          <p:nvPr/>
        </p:nvSpPr>
        <p:spPr>
          <a:xfrm>
            <a:off x="8374319" y="7219800"/>
            <a:ext cx="18007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3" h="4">
                <a:moveTo>
                  <a:pt x="5000" y="4"/>
                </a:moveTo>
                <a:lnTo>
                  <a:pt x="5003" y="4"/>
                </a:lnTo>
                <a:lnTo>
                  <a:pt x="0" y="4"/>
                </a:lnTo>
                <a:lnTo>
                  <a:pt x="3" y="0"/>
                </a:lnTo>
                <a:lnTo>
                  <a:pt x="4996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43" name="Forme libre 442"/>
          <p:cNvSpPr/>
          <p:nvPr/>
        </p:nvSpPr>
        <p:spPr>
          <a:xfrm>
            <a:off x="8358840" y="7233840"/>
            <a:ext cx="1830239" cy="25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85" h="8">
                <a:moveTo>
                  <a:pt x="5085" y="8"/>
                </a:moveTo>
                <a:lnTo>
                  <a:pt x="0" y="8"/>
                </a:lnTo>
                <a:lnTo>
                  <a:pt x="7" y="0"/>
                </a:lnTo>
                <a:lnTo>
                  <a:pt x="5078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44" name="Forme libre 443"/>
          <p:cNvSpPr/>
          <p:nvPr/>
        </p:nvSpPr>
        <p:spPr>
          <a:xfrm>
            <a:off x="10172520" y="6488280"/>
            <a:ext cx="2520" cy="732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8" h="2036">
                <a:moveTo>
                  <a:pt x="4" y="2036"/>
                </a:moveTo>
                <a:lnTo>
                  <a:pt x="0" y="2029"/>
                </a:lnTo>
                <a:lnTo>
                  <a:pt x="0" y="3"/>
                </a:lnTo>
                <a:lnTo>
                  <a:pt x="4" y="0"/>
                </a:lnTo>
                <a:lnTo>
                  <a:pt x="8" y="0"/>
                </a:lnTo>
                <a:lnTo>
                  <a:pt x="8" y="2036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45" name="Forme libre 444"/>
          <p:cNvSpPr/>
          <p:nvPr/>
        </p:nvSpPr>
        <p:spPr>
          <a:xfrm>
            <a:off x="10186560" y="6474239"/>
            <a:ext cx="1080" cy="760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114">
                <a:moveTo>
                  <a:pt x="0" y="2111"/>
                </a:moveTo>
                <a:lnTo>
                  <a:pt x="0" y="4"/>
                </a:lnTo>
                <a:lnTo>
                  <a:pt x="4" y="0"/>
                </a:lnTo>
                <a:lnTo>
                  <a:pt x="4" y="2114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46" name="Forme libre 445"/>
          <p:cNvSpPr/>
          <p:nvPr/>
        </p:nvSpPr>
        <p:spPr>
          <a:xfrm>
            <a:off x="8361360" y="6474239"/>
            <a:ext cx="1825200" cy="1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71" h="5">
                <a:moveTo>
                  <a:pt x="5071" y="5"/>
                </a:moveTo>
                <a:lnTo>
                  <a:pt x="0" y="5"/>
                </a:lnTo>
                <a:lnTo>
                  <a:pt x="4" y="0"/>
                </a:lnTo>
                <a:lnTo>
                  <a:pt x="5067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47" name="Forme libre 446"/>
          <p:cNvSpPr/>
          <p:nvPr/>
        </p:nvSpPr>
        <p:spPr>
          <a:xfrm>
            <a:off x="8374319" y="6488280"/>
            <a:ext cx="18007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003" h="4">
                <a:moveTo>
                  <a:pt x="4996" y="4"/>
                </a:moveTo>
                <a:lnTo>
                  <a:pt x="7" y="4"/>
                </a:lnTo>
                <a:lnTo>
                  <a:pt x="0" y="0"/>
                </a:lnTo>
                <a:lnTo>
                  <a:pt x="5003" y="0"/>
                </a:lnTo>
                <a:close/>
              </a:path>
            </a:pathLst>
          </a:custGeom>
          <a:solidFill>
            <a:srgbClr val="0000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48" name="ZoneTexte 447"/>
          <p:cNvSpPr txBox="1"/>
          <p:nvPr/>
        </p:nvSpPr>
        <p:spPr>
          <a:xfrm>
            <a:off x="9120960" y="6953400"/>
            <a:ext cx="3070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NV)</a:t>
            </a:r>
          </a:p>
        </p:txBody>
      </p:sp>
      <p:sp>
        <p:nvSpPr>
          <p:cNvPr id="449" name="ZoneTexte 448"/>
          <p:cNvSpPr txBox="1"/>
          <p:nvPr/>
        </p:nvSpPr>
        <p:spPr>
          <a:xfrm>
            <a:off x="7558920" y="423360"/>
            <a:ext cx="2704320" cy="434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profil opérateur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00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60" y="463392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9874079" y="6803640"/>
            <a:ext cx="18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 dirty="0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13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020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40" y="4776120"/>
            <a:ext cx="623520" cy="22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 rot="5400000">
            <a:off x="193500" y="255546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3" name="ZoneTexte 22"/>
          <p:cNvSpPr txBox="1"/>
          <p:nvPr/>
        </p:nvSpPr>
        <p:spPr>
          <a:xfrm rot="5400000">
            <a:off x="-95581" y="741690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728820" y="682110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ZoneTexte 30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080" y="1076759"/>
            <a:ext cx="8089560" cy="33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ZoneTexte 32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3971159" y="1101600"/>
            <a:ext cx="346644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Rappel : les négociants dans CIEL</a:t>
            </a:r>
          </a:p>
        </p:txBody>
      </p:sp>
      <p:sp>
        <p:nvSpPr>
          <p:cNvPr id="35" name="Forme libre 34"/>
          <p:cNvSpPr/>
          <p:nvPr/>
        </p:nvSpPr>
        <p:spPr>
          <a:xfrm>
            <a:off x="1459080" y="1610280"/>
            <a:ext cx="1231920" cy="117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23" h="3264">
                <a:moveTo>
                  <a:pt x="0" y="0"/>
                </a:moveTo>
                <a:lnTo>
                  <a:pt x="3423" y="0"/>
                </a:lnTo>
                <a:lnTo>
                  <a:pt x="3423" y="3264"/>
                </a:lnTo>
                <a:lnTo>
                  <a:pt x="0" y="3264"/>
                </a:lnTo>
                <a:close/>
              </a:path>
            </a:pathLst>
          </a:custGeom>
          <a:solidFill>
            <a:srgbClr val="3333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6036120" y="453600"/>
            <a:ext cx="162360" cy="434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 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605240" y="1939319"/>
            <a:ext cx="1005119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Activités</a:t>
            </a:r>
          </a:p>
        </p:txBody>
      </p:sp>
      <p:sp>
        <p:nvSpPr>
          <p:cNvPr id="38" name="Forme libre 37"/>
          <p:cNvSpPr/>
          <p:nvPr/>
        </p:nvSpPr>
        <p:spPr>
          <a:xfrm>
            <a:off x="2691000" y="1610280"/>
            <a:ext cx="1233000" cy="117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26" h="3264">
                <a:moveTo>
                  <a:pt x="0" y="0"/>
                </a:moveTo>
                <a:lnTo>
                  <a:pt x="3426" y="0"/>
                </a:lnTo>
                <a:lnTo>
                  <a:pt x="3426" y="3264"/>
                </a:lnTo>
                <a:lnTo>
                  <a:pt x="0" y="3264"/>
                </a:lnTo>
                <a:close/>
              </a:path>
            </a:pathLst>
          </a:custGeom>
          <a:solidFill>
            <a:srgbClr val="3333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657080" y="2202119"/>
            <a:ext cx="837359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fiscales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990520" y="1939319"/>
            <a:ext cx="636120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Sous-</a:t>
            </a:r>
          </a:p>
        </p:txBody>
      </p:sp>
      <p:sp>
        <p:nvSpPr>
          <p:cNvPr id="41" name="Forme libre 40"/>
          <p:cNvSpPr/>
          <p:nvPr/>
        </p:nvSpPr>
        <p:spPr>
          <a:xfrm>
            <a:off x="3924000" y="1610280"/>
            <a:ext cx="1233360" cy="117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27" h="3264">
                <a:moveTo>
                  <a:pt x="0" y="0"/>
                </a:moveTo>
                <a:lnTo>
                  <a:pt x="3427" y="0"/>
                </a:lnTo>
                <a:lnTo>
                  <a:pt x="3427" y="3264"/>
                </a:lnTo>
                <a:lnTo>
                  <a:pt x="0" y="3264"/>
                </a:lnTo>
                <a:close/>
              </a:path>
            </a:pathLst>
          </a:custGeom>
          <a:solidFill>
            <a:srgbClr val="3333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853360" y="2202119"/>
            <a:ext cx="909000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activités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063679" y="1960920"/>
            <a:ext cx="1018799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Si cumul</a:t>
            </a:r>
          </a:p>
        </p:txBody>
      </p:sp>
      <p:sp>
        <p:nvSpPr>
          <p:cNvPr id="44" name="Forme libre 43"/>
          <p:cNvSpPr/>
          <p:nvPr/>
        </p:nvSpPr>
        <p:spPr>
          <a:xfrm>
            <a:off x="5157360" y="1610280"/>
            <a:ext cx="1544400" cy="117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91" h="3264">
                <a:moveTo>
                  <a:pt x="0" y="0"/>
                </a:moveTo>
                <a:lnTo>
                  <a:pt x="4291" y="0"/>
                </a:lnTo>
                <a:lnTo>
                  <a:pt x="4291" y="3264"/>
                </a:lnTo>
                <a:lnTo>
                  <a:pt x="0" y="3264"/>
                </a:lnTo>
                <a:close/>
              </a:path>
            </a:pathLst>
          </a:custGeom>
          <a:solidFill>
            <a:srgbClr val="3333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4074120" y="2224080"/>
            <a:ext cx="933480" cy="2199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d’activités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5316120" y="1962360"/>
            <a:ext cx="12261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Comptabilité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541560" y="1939319"/>
            <a:ext cx="64800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 </a:t>
            </a:r>
          </a:p>
        </p:txBody>
      </p:sp>
      <p:sp>
        <p:nvSpPr>
          <p:cNvPr id="48" name="Forme libre 47"/>
          <p:cNvSpPr/>
          <p:nvPr/>
        </p:nvSpPr>
        <p:spPr>
          <a:xfrm>
            <a:off x="6701760" y="1610280"/>
            <a:ext cx="511559" cy="117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2" h="3264">
                <a:moveTo>
                  <a:pt x="0" y="0"/>
                </a:moveTo>
                <a:lnTo>
                  <a:pt x="1422" y="0"/>
                </a:lnTo>
                <a:lnTo>
                  <a:pt x="1422" y="3264"/>
                </a:lnTo>
                <a:lnTo>
                  <a:pt x="0" y="3264"/>
                </a:lnTo>
                <a:close/>
              </a:path>
            </a:pathLst>
          </a:custGeom>
          <a:solidFill>
            <a:srgbClr val="3333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5460840" y="2202119"/>
            <a:ext cx="938160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matières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829919" y="1939319"/>
            <a:ext cx="320760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N°</a:t>
            </a:r>
          </a:p>
        </p:txBody>
      </p:sp>
      <p:sp>
        <p:nvSpPr>
          <p:cNvPr id="51" name="Forme libre 50"/>
          <p:cNvSpPr/>
          <p:nvPr/>
        </p:nvSpPr>
        <p:spPr>
          <a:xfrm>
            <a:off x="7213320" y="1610280"/>
            <a:ext cx="1104840" cy="117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70" h="3264">
                <a:moveTo>
                  <a:pt x="0" y="0"/>
                </a:moveTo>
                <a:lnTo>
                  <a:pt x="3070" y="0"/>
                </a:lnTo>
                <a:lnTo>
                  <a:pt x="3070" y="3264"/>
                </a:lnTo>
                <a:lnTo>
                  <a:pt x="0" y="3264"/>
                </a:lnTo>
                <a:close/>
              </a:path>
            </a:pathLst>
          </a:custGeom>
          <a:solidFill>
            <a:srgbClr val="3333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6801840" y="2202119"/>
            <a:ext cx="311760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EA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7383600" y="1953360"/>
            <a:ext cx="8222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Nombre</a:t>
            </a:r>
          </a:p>
        </p:txBody>
      </p:sp>
      <p:sp>
        <p:nvSpPr>
          <p:cNvPr id="54" name="Forme libre 53"/>
          <p:cNvSpPr/>
          <p:nvPr/>
        </p:nvSpPr>
        <p:spPr>
          <a:xfrm>
            <a:off x="8318160" y="1610280"/>
            <a:ext cx="1776960" cy="11746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7" h="3264">
                <a:moveTo>
                  <a:pt x="0" y="0"/>
                </a:moveTo>
                <a:lnTo>
                  <a:pt x="4937" y="0"/>
                </a:lnTo>
                <a:lnTo>
                  <a:pt x="4937" y="3264"/>
                </a:lnTo>
                <a:lnTo>
                  <a:pt x="0" y="3264"/>
                </a:lnTo>
                <a:close/>
              </a:path>
            </a:pathLst>
          </a:custGeom>
          <a:solidFill>
            <a:srgbClr val="3333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7340400" y="2187000"/>
            <a:ext cx="851040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de DRM</a:t>
            </a:r>
          </a:p>
        </p:txBody>
      </p:sp>
      <p:sp>
        <p:nvSpPr>
          <p:cNvPr id="56" name="Forme libre 55"/>
          <p:cNvSpPr/>
          <p:nvPr/>
        </p:nvSpPr>
        <p:spPr>
          <a:xfrm>
            <a:off x="1459080" y="2784960"/>
            <a:ext cx="1231920" cy="3750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23" h="10418">
                <a:moveTo>
                  <a:pt x="0" y="0"/>
                </a:moveTo>
                <a:lnTo>
                  <a:pt x="3423" y="0"/>
                </a:lnTo>
                <a:lnTo>
                  <a:pt x="3423" y="10418"/>
                </a:lnTo>
                <a:lnTo>
                  <a:pt x="0" y="10418"/>
                </a:lnTo>
                <a:close/>
              </a:path>
            </a:pathLst>
          </a:custGeom>
          <a:solidFill>
            <a:srgbClr val="FF9999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8856720" y="2070000"/>
            <a:ext cx="701640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Arial"/>
                <a:ea typeface="Segoe UI" pitchFamily="2"/>
                <a:cs typeface="Arial"/>
              </a:rPr>
              <a:t>N° CVI</a:t>
            </a:r>
          </a:p>
        </p:txBody>
      </p:sp>
      <p:sp>
        <p:nvSpPr>
          <p:cNvPr id="58" name="Forme libre 57"/>
          <p:cNvSpPr/>
          <p:nvPr/>
        </p:nvSpPr>
        <p:spPr>
          <a:xfrm>
            <a:off x="2691000" y="2784960"/>
            <a:ext cx="1233000" cy="969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26" h="2693">
                <a:moveTo>
                  <a:pt x="0" y="0"/>
                </a:moveTo>
                <a:lnTo>
                  <a:pt x="3426" y="0"/>
                </a:lnTo>
                <a:lnTo>
                  <a:pt x="3426" y="2693"/>
                </a:lnTo>
                <a:lnTo>
                  <a:pt x="0" y="2693"/>
                </a:lnTo>
                <a:close/>
              </a:path>
            </a:pathLst>
          </a:custGeom>
          <a:solidFill>
            <a:srgbClr val="FF33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59" name="ZoneTexte 58"/>
          <p:cNvSpPr txBox="1"/>
          <p:nvPr/>
        </p:nvSpPr>
        <p:spPr>
          <a:xfrm>
            <a:off x="1745999" y="4552919"/>
            <a:ext cx="66060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Négoce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2861280" y="2974680"/>
            <a:ext cx="8938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Négociants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3755159" y="2963159"/>
            <a:ext cx="5400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 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2869920" y="3175200"/>
            <a:ext cx="92591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dits «purs»</a:t>
            </a:r>
          </a:p>
        </p:txBody>
      </p:sp>
      <p:sp>
        <p:nvSpPr>
          <p:cNvPr id="63" name="Forme libre 62"/>
          <p:cNvSpPr/>
          <p:nvPr/>
        </p:nvSpPr>
        <p:spPr>
          <a:xfrm>
            <a:off x="3924000" y="2784960"/>
            <a:ext cx="1233360" cy="969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27" h="2693">
                <a:moveTo>
                  <a:pt x="0" y="0"/>
                </a:moveTo>
                <a:lnTo>
                  <a:pt x="3427" y="0"/>
                </a:lnTo>
                <a:lnTo>
                  <a:pt x="3427" y="2693"/>
                </a:lnTo>
                <a:lnTo>
                  <a:pt x="0" y="2693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125159" y="3374640"/>
            <a:ext cx="3664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(NP)</a:t>
            </a:r>
          </a:p>
        </p:txBody>
      </p:sp>
      <p:sp>
        <p:nvSpPr>
          <p:cNvPr id="65" name="Forme libre 64"/>
          <p:cNvSpPr/>
          <p:nvPr/>
        </p:nvSpPr>
        <p:spPr>
          <a:xfrm>
            <a:off x="5157360" y="2784960"/>
            <a:ext cx="1544400" cy="969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91" h="2693">
                <a:moveTo>
                  <a:pt x="0" y="0"/>
                </a:moveTo>
                <a:lnTo>
                  <a:pt x="4291" y="0"/>
                </a:lnTo>
                <a:lnTo>
                  <a:pt x="4291" y="2693"/>
                </a:lnTo>
                <a:lnTo>
                  <a:pt x="0" y="2693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207320" y="3162600"/>
            <a:ext cx="66960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NP seul</a:t>
            </a:r>
          </a:p>
        </p:txBody>
      </p:sp>
      <p:sp>
        <p:nvSpPr>
          <p:cNvPr id="67" name="Forme libre 66"/>
          <p:cNvSpPr/>
          <p:nvPr/>
        </p:nvSpPr>
        <p:spPr>
          <a:xfrm>
            <a:off x="6701760" y="2784960"/>
            <a:ext cx="511559" cy="969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2" h="2693">
                <a:moveTo>
                  <a:pt x="0" y="0"/>
                </a:moveTo>
                <a:lnTo>
                  <a:pt x="1422" y="0"/>
                </a:lnTo>
                <a:lnTo>
                  <a:pt x="1422" y="2693"/>
                </a:lnTo>
                <a:lnTo>
                  <a:pt x="0" y="2693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5876280" y="3162600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</a:t>
            </a:r>
          </a:p>
        </p:txBody>
      </p:sp>
      <p:sp>
        <p:nvSpPr>
          <p:cNvPr id="69" name="Forme libre 68"/>
          <p:cNvSpPr/>
          <p:nvPr/>
        </p:nvSpPr>
        <p:spPr>
          <a:xfrm>
            <a:off x="7213320" y="2784960"/>
            <a:ext cx="1104840" cy="969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70" h="2693">
                <a:moveTo>
                  <a:pt x="0" y="0"/>
                </a:moveTo>
                <a:lnTo>
                  <a:pt x="3070" y="0"/>
                </a:lnTo>
                <a:lnTo>
                  <a:pt x="3070" y="2693"/>
                </a:lnTo>
                <a:lnTo>
                  <a:pt x="0" y="2693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6904800" y="3162600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</a:t>
            </a:r>
          </a:p>
        </p:txBody>
      </p:sp>
      <p:sp>
        <p:nvSpPr>
          <p:cNvPr id="71" name="Forme libre 70"/>
          <p:cNvSpPr/>
          <p:nvPr/>
        </p:nvSpPr>
        <p:spPr>
          <a:xfrm>
            <a:off x="8318160" y="2784960"/>
            <a:ext cx="1776960" cy="969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7" h="2693">
                <a:moveTo>
                  <a:pt x="0" y="0"/>
                </a:moveTo>
                <a:lnTo>
                  <a:pt x="4937" y="0"/>
                </a:lnTo>
                <a:lnTo>
                  <a:pt x="4937" y="2693"/>
                </a:lnTo>
                <a:lnTo>
                  <a:pt x="0" y="2693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72" name="ZoneTexte 71"/>
          <p:cNvSpPr txBox="1"/>
          <p:nvPr/>
        </p:nvSpPr>
        <p:spPr>
          <a:xfrm>
            <a:off x="7712640" y="3162600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</a:t>
            </a:r>
          </a:p>
        </p:txBody>
      </p:sp>
      <p:sp>
        <p:nvSpPr>
          <p:cNvPr id="73" name="Forme libre 72"/>
          <p:cNvSpPr/>
          <p:nvPr/>
        </p:nvSpPr>
        <p:spPr>
          <a:xfrm>
            <a:off x="2691000" y="3754079"/>
            <a:ext cx="1233000" cy="12495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26" h="3472">
                <a:moveTo>
                  <a:pt x="0" y="0"/>
                </a:moveTo>
                <a:lnTo>
                  <a:pt x="3426" y="0"/>
                </a:lnTo>
                <a:lnTo>
                  <a:pt x="3426" y="3472"/>
                </a:lnTo>
                <a:lnTo>
                  <a:pt x="0" y="3472"/>
                </a:lnTo>
                <a:close/>
              </a:path>
            </a:pathLst>
          </a:custGeom>
          <a:solidFill>
            <a:srgbClr val="FF33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9154079" y="3162600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0</a:t>
            </a:r>
          </a:p>
        </p:txBody>
      </p:sp>
      <p:sp>
        <p:nvSpPr>
          <p:cNvPr id="75" name="ZoneTexte 74"/>
          <p:cNvSpPr txBox="1"/>
          <p:nvPr/>
        </p:nvSpPr>
        <p:spPr>
          <a:xfrm>
            <a:off x="2861280" y="3979080"/>
            <a:ext cx="9439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Négociants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3033720" y="4178519"/>
            <a:ext cx="59796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purs et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2919600" y="4377960"/>
            <a:ext cx="82655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récoltants</a:t>
            </a:r>
          </a:p>
        </p:txBody>
      </p:sp>
      <p:sp>
        <p:nvSpPr>
          <p:cNvPr id="78" name="Forme libre 77"/>
          <p:cNvSpPr/>
          <p:nvPr/>
        </p:nvSpPr>
        <p:spPr>
          <a:xfrm>
            <a:off x="3924000" y="3754079"/>
            <a:ext cx="1233360" cy="12495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27" h="3472">
                <a:moveTo>
                  <a:pt x="0" y="0"/>
                </a:moveTo>
                <a:lnTo>
                  <a:pt x="3427" y="0"/>
                </a:lnTo>
                <a:lnTo>
                  <a:pt x="3427" y="3472"/>
                </a:lnTo>
                <a:lnTo>
                  <a:pt x="0" y="3472"/>
                </a:lnTo>
                <a:close/>
              </a:path>
            </a:pathLst>
          </a:custGeom>
          <a:solidFill>
            <a:srgbClr val="E6E6E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2837160" y="4578479"/>
            <a:ext cx="9424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vinificateurs</a:t>
            </a:r>
          </a:p>
        </p:txBody>
      </p:sp>
      <p:sp>
        <p:nvSpPr>
          <p:cNvPr id="80" name="Forme libre 79"/>
          <p:cNvSpPr/>
          <p:nvPr/>
        </p:nvSpPr>
        <p:spPr>
          <a:xfrm>
            <a:off x="5157360" y="3754079"/>
            <a:ext cx="1544400" cy="12495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91" h="3472">
                <a:moveTo>
                  <a:pt x="0" y="0"/>
                </a:moveTo>
                <a:lnTo>
                  <a:pt x="4291" y="0"/>
                </a:lnTo>
                <a:lnTo>
                  <a:pt x="4291" y="3472"/>
                </a:lnTo>
                <a:lnTo>
                  <a:pt x="0" y="3472"/>
                </a:lnTo>
                <a:close/>
              </a:path>
            </a:pathLst>
          </a:custGeom>
          <a:solidFill>
            <a:srgbClr val="E6E6E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4060079" y="4271040"/>
            <a:ext cx="96840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Si NP + RV</a:t>
            </a:r>
          </a:p>
        </p:txBody>
      </p:sp>
      <p:sp>
        <p:nvSpPr>
          <p:cNvPr id="82" name="Forme libre 81"/>
          <p:cNvSpPr/>
          <p:nvPr/>
        </p:nvSpPr>
        <p:spPr>
          <a:xfrm>
            <a:off x="6701760" y="3754079"/>
            <a:ext cx="511559" cy="12495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2" h="3472">
                <a:moveTo>
                  <a:pt x="0" y="0"/>
                </a:moveTo>
                <a:lnTo>
                  <a:pt x="1422" y="0"/>
                </a:lnTo>
                <a:lnTo>
                  <a:pt x="1422" y="3472"/>
                </a:lnTo>
                <a:lnTo>
                  <a:pt x="0" y="3472"/>
                </a:lnTo>
                <a:close/>
              </a:path>
            </a:pathLst>
          </a:custGeom>
          <a:solidFill>
            <a:srgbClr val="E6E6E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83" name="ZoneTexte 82"/>
          <p:cNvSpPr txBox="1"/>
          <p:nvPr/>
        </p:nvSpPr>
        <p:spPr>
          <a:xfrm>
            <a:off x="5876280" y="4271040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2</a:t>
            </a:r>
          </a:p>
        </p:txBody>
      </p:sp>
      <p:sp>
        <p:nvSpPr>
          <p:cNvPr id="84" name="Forme libre 83"/>
          <p:cNvSpPr/>
          <p:nvPr/>
        </p:nvSpPr>
        <p:spPr>
          <a:xfrm>
            <a:off x="7213320" y="3754079"/>
            <a:ext cx="1104840" cy="12495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70" h="3472">
                <a:moveTo>
                  <a:pt x="0" y="0"/>
                </a:moveTo>
                <a:lnTo>
                  <a:pt x="3070" y="0"/>
                </a:lnTo>
                <a:lnTo>
                  <a:pt x="3070" y="3472"/>
                </a:lnTo>
                <a:lnTo>
                  <a:pt x="0" y="3472"/>
                </a:lnTo>
                <a:close/>
              </a:path>
            </a:pathLst>
          </a:custGeom>
          <a:solidFill>
            <a:srgbClr val="E6E6E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6904800" y="4271040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2</a:t>
            </a:r>
          </a:p>
        </p:txBody>
      </p:sp>
      <p:sp>
        <p:nvSpPr>
          <p:cNvPr id="86" name="Forme libre 85"/>
          <p:cNvSpPr/>
          <p:nvPr/>
        </p:nvSpPr>
        <p:spPr>
          <a:xfrm>
            <a:off x="8318160" y="3754079"/>
            <a:ext cx="1776960" cy="12495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7" h="3472">
                <a:moveTo>
                  <a:pt x="0" y="0"/>
                </a:moveTo>
                <a:lnTo>
                  <a:pt x="4937" y="0"/>
                </a:lnTo>
                <a:lnTo>
                  <a:pt x="4937" y="3472"/>
                </a:lnTo>
                <a:lnTo>
                  <a:pt x="0" y="3472"/>
                </a:lnTo>
                <a:close/>
              </a:path>
            </a:pathLst>
          </a:custGeom>
          <a:solidFill>
            <a:srgbClr val="E6E6E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7712640" y="4271040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2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8439119" y="4165560"/>
            <a:ext cx="159012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 (cat.1 : récoltant</a:t>
            </a:r>
          </a:p>
        </p:txBody>
      </p:sp>
      <p:sp>
        <p:nvSpPr>
          <p:cNvPr id="89" name="Forme libre 88"/>
          <p:cNvSpPr/>
          <p:nvPr/>
        </p:nvSpPr>
        <p:spPr>
          <a:xfrm>
            <a:off x="2691000" y="5003640"/>
            <a:ext cx="1233000" cy="15314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26" h="4255">
                <a:moveTo>
                  <a:pt x="0" y="0"/>
                </a:moveTo>
                <a:lnTo>
                  <a:pt x="3426" y="0"/>
                </a:lnTo>
                <a:lnTo>
                  <a:pt x="3426" y="4255"/>
                </a:lnTo>
                <a:lnTo>
                  <a:pt x="0" y="4255"/>
                </a:lnTo>
                <a:close/>
              </a:path>
            </a:pathLst>
          </a:custGeom>
          <a:solidFill>
            <a:srgbClr val="FF3300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8718480" y="4377960"/>
            <a:ext cx="97920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vinificateur)</a:t>
            </a:r>
          </a:p>
        </p:txBody>
      </p:sp>
      <p:sp>
        <p:nvSpPr>
          <p:cNvPr id="91" name="ZoneTexte 90"/>
          <p:cNvSpPr txBox="1"/>
          <p:nvPr/>
        </p:nvSpPr>
        <p:spPr>
          <a:xfrm>
            <a:off x="2861280" y="5369760"/>
            <a:ext cx="9439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Négociants</a:t>
            </a:r>
          </a:p>
        </p:txBody>
      </p:sp>
      <p:sp>
        <p:nvSpPr>
          <p:cNvPr id="92" name="ZoneTexte 91"/>
          <p:cNvSpPr txBox="1"/>
          <p:nvPr/>
        </p:nvSpPr>
        <p:spPr>
          <a:xfrm>
            <a:off x="2837160" y="5569200"/>
            <a:ext cx="9928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vinificateurs</a:t>
            </a:r>
          </a:p>
        </p:txBody>
      </p:sp>
      <p:sp>
        <p:nvSpPr>
          <p:cNvPr id="93" name="ZoneTexte 92"/>
          <p:cNvSpPr txBox="1"/>
          <p:nvPr/>
        </p:nvSpPr>
        <p:spPr>
          <a:xfrm>
            <a:off x="2784960" y="5768640"/>
            <a:ext cx="109800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+ Négociants</a:t>
            </a:r>
          </a:p>
        </p:txBody>
      </p:sp>
      <p:sp>
        <p:nvSpPr>
          <p:cNvPr id="94" name="Forme libre 93"/>
          <p:cNvSpPr/>
          <p:nvPr/>
        </p:nvSpPr>
        <p:spPr>
          <a:xfrm>
            <a:off x="3924000" y="5003640"/>
            <a:ext cx="1233360" cy="15314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27" h="4255">
                <a:moveTo>
                  <a:pt x="0" y="0"/>
                </a:moveTo>
                <a:lnTo>
                  <a:pt x="3427" y="0"/>
                </a:lnTo>
                <a:lnTo>
                  <a:pt x="3427" y="4255"/>
                </a:lnTo>
                <a:lnTo>
                  <a:pt x="0" y="4255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3134160" y="5969160"/>
            <a:ext cx="3481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purs</a:t>
            </a:r>
          </a:p>
        </p:txBody>
      </p:sp>
      <p:sp>
        <p:nvSpPr>
          <p:cNvPr id="96" name="Forme libre 95"/>
          <p:cNvSpPr/>
          <p:nvPr/>
        </p:nvSpPr>
        <p:spPr>
          <a:xfrm>
            <a:off x="5157360" y="5003640"/>
            <a:ext cx="1544400" cy="15314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91" h="4255">
                <a:moveTo>
                  <a:pt x="0" y="0"/>
                </a:moveTo>
                <a:lnTo>
                  <a:pt x="4291" y="0"/>
                </a:lnTo>
                <a:lnTo>
                  <a:pt x="4291" y="4255"/>
                </a:lnTo>
                <a:lnTo>
                  <a:pt x="0" y="4255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97" name="ZoneTexte 96"/>
          <p:cNvSpPr txBox="1"/>
          <p:nvPr/>
        </p:nvSpPr>
        <p:spPr>
          <a:xfrm>
            <a:off x="4056120" y="5661719"/>
            <a:ext cx="96840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Si NV + NP</a:t>
            </a:r>
          </a:p>
        </p:txBody>
      </p:sp>
      <p:sp>
        <p:nvSpPr>
          <p:cNvPr id="98" name="Forme libre 97"/>
          <p:cNvSpPr/>
          <p:nvPr/>
        </p:nvSpPr>
        <p:spPr>
          <a:xfrm>
            <a:off x="6701760" y="5003640"/>
            <a:ext cx="511559" cy="15314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2" h="4255">
                <a:moveTo>
                  <a:pt x="0" y="0"/>
                </a:moveTo>
                <a:lnTo>
                  <a:pt x="1422" y="0"/>
                </a:lnTo>
                <a:lnTo>
                  <a:pt x="1422" y="4255"/>
                </a:lnTo>
                <a:lnTo>
                  <a:pt x="0" y="4255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99" name="ZoneTexte 98"/>
          <p:cNvSpPr txBox="1"/>
          <p:nvPr/>
        </p:nvSpPr>
        <p:spPr>
          <a:xfrm>
            <a:off x="5876280" y="5661719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</a:t>
            </a:r>
          </a:p>
        </p:txBody>
      </p:sp>
      <p:sp>
        <p:nvSpPr>
          <p:cNvPr id="100" name="Forme libre 99"/>
          <p:cNvSpPr/>
          <p:nvPr/>
        </p:nvSpPr>
        <p:spPr>
          <a:xfrm>
            <a:off x="7213320" y="5003640"/>
            <a:ext cx="1104840" cy="15314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70" h="4255">
                <a:moveTo>
                  <a:pt x="0" y="0"/>
                </a:moveTo>
                <a:lnTo>
                  <a:pt x="3070" y="0"/>
                </a:lnTo>
                <a:lnTo>
                  <a:pt x="3070" y="4255"/>
                </a:lnTo>
                <a:lnTo>
                  <a:pt x="0" y="4255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01" name="ZoneTexte 100"/>
          <p:cNvSpPr txBox="1"/>
          <p:nvPr/>
        </p:nvSpPr>
        <p:spPr>
          <a:xfrm>
            <a:off x="6904800" y="5661719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</a:t>
            </a:r>
          </a:p>
        </p:txBody>
      </p:sp>
      <p:sp>
        <p:nvSpPr>
          <p:cNvPr id="102" name="Forme libre 101"/>
          <p:cNvSpPr/>
          <p:nvPr/>
        </p:nvSpPr>
        <p:spPr>
          <a:xfrm>
            <a:off x="8318160" y="5003640"/>
            <a:ext cx="1776960" cy="15314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7" h="4255">
                <a:moveTo>
                  <a:pt x="0" y="0"/>
                </a:moveTo>
                <a:lnTo>
                  <a:pt x="4937" y="0"/>
                </a:lnTo>
                <a:lnTo>
                  <a:pt x="4937" y="4255"/>
                </a:lnTo>
                <a:lnTo>
                  <a:pt x="0" y="4255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03" name="ZoneTexte 102"/>
          <p:cNvSpPr txBox="1"/>
          <p:nvPr/>
        </p:nvSpPr>
        <p:spPr>
          <a:xfrm>
            <a:off x="7712640" y="5661719"/>
            <a:ext cx="10728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8834040" y="5449679"/>
            <a:ext cx="80100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 (cat.5 :</a:t>
            </a:r>
          </a:p>
        </p:txBody>
      </p:sp>
      <p:sp>
        <p:nvSpPr>
          <p:cNvPr id="105" name="ZoneTexte 104"/>
          <p:cNvSpPr txBox="1"/>
          <p:nvPr/>
        </p:nvSpPr>
        <p:spPr>
          <a:xfrm>
            <a:off x="8790840" y="5661719"/>
            <a:ext cx="886319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négociant</a:t>
            </a:r>
          </a:p>
        </p:txBody>
      </p:sp>
      <p:sp>
        <p:nvSpPr>
          <p:cNvPr id="106" name="Forme libre 105"/>
          <p:cNvSpPr/>
          <p:nvPr/>
        </p:nvSpPr>
        <p:spPr>
          <a:xfrm>
            <a:off x="1459080" y="2784960"/>
            <a:ext cx="0" cy="37497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10417">
                <a:moveTo>
                  <a:pt x="0" y="0"/>
                </a:moveTo>
                <a:lnTo>
                  <a:pt x="0" y="10417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07" name="Forme libre 106"/>
          <p:cNvSpPr/>
          <p:nvPr/>
        </p:nvSpPr>
        <p:spPr>
          <a:xfrm>
            <a:off x="1459080" y="6534000"/>
            <a:ext cx="123192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23" h="4">
                <a:moveTo>
                  <a:pt x="0" y="0"/>
                </a:moveTo>
                <a:lnTo>
                  <a:pt x="3423" y="0"/>
                </a:lnTo>
                <a:lnTo>
                  <a:pt x="3423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08" name="Forme libre 107"/>
          <p:cNvSpPr/>
          <p:nvPr/>
        </p:nvSpPr>
        <p:spPr>
          <a:xfrm>
            <a:off x="2691000" y="2784960"/>
            <a:ext cx="1080" cy="3750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10418">
                <a:moveTo>
                  <a:pt x="4" y="0"/>
                </a:moveTo>
                <a:lnTo>
                  <a:pt x="4" y="10418"/>
                </a:lnTo>
                <a:lnTo>
                  <a:pt x="0" y="104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09" name="Forme libre 108"/>
          <p:cNvSpPr/>
          <p:nvPr/>
        </p:nvSpPr>
        <p:spPr>
          <a:xfrm>
            <a:off x="2691000" y="2784960"/>
            <a:ext cx="1080" cy="969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693">
                <a:moveTo>
                  <a:pt x="4" y="0"/>
                </a:moveTo>
                <a:lnTo>
                  <a:pt x="4" y="2693"/>
                </a:lnTo>
                <a:lnTo>
                  <a:pt x="0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10" name="Forme libre 109"/>
          <p:cNvSpPr/>
          <p:nvPr/>
        </p:nvSpPr>
        <p:spPr>
          <a:xfrm>
            <a:off x="3924000" y="2784960"/>
            <a:ext cx="0" cy="9687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2692">
                <a:moveTo>
                  <a:pt x="0" y="0"/>
                </a:moveTo>
                <a:lnTo>
                  <a:pt x="0" y="2692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11" name="Forme libre 110"/>
          <p:cNvSpPr/>
          <p:nvPr/>
        </p:nvSpPr>
        <p:spPr>
          <a:xfrm>
            <a:off x="3924000" y="2784960"/>
            <a:ext cx="0" cy="9687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2692">
                <a:moveTo>
                  <a:pt x="0" y="0"/>
                </a:moveTo>
                <a:lnTo>
                  <a:pt x="0" y="2692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12" name="Forme libre 111"/>
          <p:cNvSpPr/>
          <p:nvPr/>
        </p:nvSpPr>
        <p:spPr>
          <a:xfrm>
            <a:off x="5155920" y="2784960"/>
            <a:ext cx="1440" cy="969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693">
                <a:moveTo>
                  <a:pt x="5" y="0"/>
                </a:moveTo>
                <a:lnTo>
                  <a:pt x="5" y="2693"/>
                </a:lnTo>
                <a:lnTo>
                  <a:pt x="0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13" name="Forme libre 112"/>
          <p:cNvSpPr/>
          <p:nvPr/>
        </p:nvSpPr>
        <p:spPr>
          <a:xfrm>
            <a:off x="5155920" y="2784960"/>
            <a:ext cx="1440" cy="969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2693">
                <a:moveTo>
                  <a:pt x="5" y="0"/>
                </a:moveTo>
                <a:lnTo>
                  <a:pt x="5" y="2693"/>
                </a:lnTo>
                <a:lnTo>
                  <a:pt x="0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14" name="Forme libre 113"/>
          <p:cNvSpPr/>
          <p:nvPr/>
        </p:nvSpPr>
        <p:spPr>
          <a:xfrm>
            <a:off x="6701760" y="2784960"/>
            <a:ext cx="1080" cy="969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693">
                <a:moveTo>
                  <a:pt x="4" y="0"/>
                </a:moveTo>
                <a:lnTo>
                  <a:pt x="4" y="2693"/>
                </a:lnTo>
                <a:lnTo>
                  <a:pt x="0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15" name="Forme libre 114"/>
          <p:cNvSpPr/>
          <p:nvPr/>
        </p:nvSpPr>
        <p:spPr>
          <a:xfrm>
            <a:off x="6701760" y="2784960"/>
            <a:ext cx="1080" cy="969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693">
                <a:moveTo>
                  <a:pt x="4" y="0"/>
                </a:moveTo>
                <a:lnTo>
                  <a:pt x="4" y="2693"/>
                </a:lnTo>
                <a:lnTo>
                  <a:pt x="0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16" name="Forme libre 115"/>
          <p:cNvSpPr/>
          <p:nvPr/>
        </p:nvSpPr>
        <p:spPr>
          <a:xfrm>
            <a:off x="7212240" y="2784960"/>
            <a:ext cx="1080" cy="969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693">
                <a:moveTo>
                  <a:pt x="4" y="0"/>
                </a:moveTo>
                <a:lnTo>
                  <a:pt x="4" y="2693"/>
                </a:lnTo>
                <a:lnTo>
                  <a:pt x="0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17" name="Forme libre 116"/>
          <p:cNvSpPr/>
          <p:nvPr/>
        </p:nvSpPr>
        <p:spPr>
          <a:xfrm>
            <a:off x="7212240" y="2784960"/>
            <a:ext cx="1080" cy="969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693">
                <a:moveTo>
                  <a:pt x="4" y="0"/>
                </a:moveTo>
                <a:lnTo>
                  <a:pt x="4" y="2693"/>
                </a:lnTo>
                <a:lnTo>
                  <a:pt x="0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18" name="Forme libre 117"/>
          <p:cNvSpPr/>
          <p:nvPr/>
        </p:nvSpPr>
        <p:spPr>
          <a:xfrm>
            <a:off x="8318160" y="2784960"/>
            <a:ext cx="0" cy="9687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2692">
                <a:moveTo>
                  <a:pt x="0" y="0"/>
                </a:moveTo>
                <a:lnTo>
                  <a:pt x="0" y="2692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19" name="Forme libre 118"/>
          <p:cNvSpPr/>
          <p:nvPr/>
        </p:nvSpPr>
        <p:spPr>
          <a:xfrm>
            <a:off x="8318160" y="2784960"/>
            <a:ext cx="0" cy="9687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2692">
                <a:moveTo>
                  <a:pt x="0" y="0"/>
                </a:moveTo>
                <a:lnTo>
                  <a:pt x="0" y="2692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20" name="Forme libre 119"/>
          <p:cNvSpPr/>
          <p:nvPr/>
        </p:nvSpPr>
        <p:spPr>
          <a:xfrm>
            <a:off x="10095120" y="2784960"/>
            <a:ext cx="1080" cy="96911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2693">
                <a:moveTo>
                  <a:pt x="4" y="0"/>
                </a:moveTo>
                <a:lnTo>
                  <a:pt x="4" y="2693"/>
                </a:lnTo>
                <a:lnTo>
                  <a:pt x="0" y="269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21" name="Forme libre 120"/>
          <p:cNvSpPr/>
          <p:nvPr/>
        </p:nvSpPr>
        <p:spPr>
          <a:xfrm>
            <a:off x="2691000" y="3754079"/>
            <a:ext cx="1080" cy="12495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3472">
                <a:moveTo>
                  <a:pt x="4" y="0"/>
                </a:moveTo>
                <a:lnTo>
                  <a:pt x="4" y="3472"/>
                </a:lnTo>
                <a:lnTo>
                  <a:pt x="0" y="34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22" name="Forme libre 121"/>
          <p:cNvSpPr/>
          <p:nvPr/>
        </p:nvSpPr>
        <p:spPr>
          <a:xfrm>
            <a:off x="3924000" y="3754079"/>
            <a:ext cx="0" cy="1249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3471">
                <a:moveTo>
                  <a:pt x="0" y="0"/>
                </a:moveTo>
                <a:lnTo>
                  <a:pt x="0" y="347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23" name="Forme libre 122"/>
          <p:cNvSpPr/>
          <p:nvPr/>
        </p:nvSpPr>
        <p:spPr>
          <a:xfrm>
            <a:off x="2691000" y="3754079"/>
            <a:ext cx="123300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26" h="4">
                <a:moveTo>
                  <a:pt x="0" y="0"/>
                </a:moveTo>
                <a:lnTo>
                  <a:pt x="3426" y="0"/>
                </a:lnTo>
                <a:lnTo>
                  <a:pt x="3426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24" name="Forme libre 123"/>
          <p:cNvSpPr/>
          <p:nvPr/>
        </p:nvSpPr>
        <p:spPr>
          <a:xfrm>
            <a:off x="3924000" y="3754079"/>
            <a:ext cx="0" cy="12492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3471">
                <a:moveTo>
                  <a:pt x="0" y="0"/>
                </a:moveTo>
                <a:lnTo>
                  <a:pt x="0" y="347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25" name="Forme libre 124"/>
          <p:cNvSpPr/>
          <p:nvPr/>
        </p:nvSpPr>
        <p:spPr>
          <a:xfrm>
            <a:off x="5155920" y="3754079"/>
            <a:ext cx="1440" cy="12495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3472">
                <a:moveTo>
                  <a:pt x="5" y="0"/>
                </a:moveTo>
                <a:lnTo>
                  <a:pt x="5" y="3472"/>
                </a:lnTo>
                <a:lnTo>
                  <a:pt x="0" y="34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26" name="Forme libre 125"/>
          <p:cNvSpPr/>
          <p:nvPr/>
        </p:nvSpPr>
        <p:spPr>
          <a:xfrm>
            <a:off x="3924000" y="3754079"/>
            <a:ext cx="123336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27" h="4">
                <a:moveTo>
                  <a:pt x="0" y="0"/>
                </a:moveTo>
                <a:lnTo>
                  <a:pt x="3427" y="0"/>
                </a:lnTo>
                <a:lnTo>
                  <a:pt x="3427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27" name="Forme libre 126"/>
          <p:cNvSpPr/>
          <p:nvPr/>
        </p:nvSpPr>
        <p:spPr>
          <a:xfrm>
            <a:off x="5155920" y="3754079"/>
            <a:ext cx="1440" cy="124955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3472">
                <a:moveTo>
                  <a:pt x="5" y="0"/>
                </a:moveTo>
                <a:lnTo>
                  <a:pt x="5" y="3472"/>
                </a:lnTo>
                <a:lnTo>
                  <a:pt x="0" y="347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28" name="Forme libre 127"/>
          <p:cNvSpPr/>
          <p:nvPr/>
        </p:nvSpPr>
        <p:spPr>
          <a:xfrm>
            <a:off x="5157360" y="3754079"/>
            <a:ext cx="154440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291" h="4">
                <a:moveTo>
                  <a:pt x="0" y="0"/>
                </a:moveTo>
                <a:lnTo>
                  <a:pt x="4291" y="0"/>
                </a:lnTo>
                <a:lnTo>
                  <a:pt x="4291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29" name="Forme libre 128"/>
          <p:cNvSpPr/>
          <p:nvPr/>
        </p:nvSpPr>
        <p:spPr>
          <a:xfrm>
            <a:off x="6701760" y="3754079"/>
            <a:ext cx="511559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422" h="4">
                <a:moveTo>
                  <a:pt x="0" y="0"/>
                </a:moveTo>
                <a:lnTo>
                  <a:pt x="1422" y="0"/>
                </a:lnTo>
                <a:lnTo>
                  <a:pt x="1422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30" name="Forme libre 129"/>
          <p:cNvSpPr/>
          <p:nvPr/>
        </p:nvSpPr>
        <p:spPr>
          <a:xfrm>
            <a:off x="7213320" y="3754079"/>
            <a:ext cx="110484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070" h="4">
                <a:moveTo>
                  <a:pt x="0" y="0"/>
                </a:moveTo>
                <a:lnTo>
                  <a:pt x="3070" y="0"/>
                </a:lnTo>
                <a:lnTo>
                  <a:pt x="3070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31" name="Forme libre 130"/>
          <p:cNvSpPr/>
          <p:nvPr/>
        </p:nvSpPr>
        <p:spPr>
          <a:xfrm>
            <a:off x="8318160" y="3754079"/>
            <a:ext cx="177696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937" h="4">
                <a:moveTo>
                  <a:pt x="0" y="0"/>
                </a:moveTo>
                <a:lnTo>
                  <a:pt x="4937" y="0"/>
                </a:lnTo>
                <a:lnTo>
                  <a:pt x="4937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32" name="Forme libre 131"/>
          <p:cNvSpPr/>
          <p:nvPr/>
        </p:nvSpPr>
        <p:spPr>
          <a:xfrm>
            <a:off x="2691000" y="5003640"/>
            <a:ext cx="1080" cy="15314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" h="4255">
                <a:moveTo>
                  <a:pt x="4" y="0"/>
                </a:moveTo>
                <a:lnTo>
                  <a:pt x="4" y="4255"/>
                </a:lnTo>
                <a:lnTo>
                  <a:pt x="0" y="42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33" name="Forme libre 132"/>
          <p:cNvSpPr/>
          <p:nvPr/>
        </p:nvSpPr>
        <p:spPr>
          <a:xfrm>
            <a:off x="2691000" y="6534000"/>
            <a:ext cx="123300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26" h="4">
                <a:moveTo>
                  <a:pt x="0" y="0"/>
                </a:moveTo>
                <a:lnTo>
                  <a:pt x="3426" y="0"/>
                </a:lnTo>
                <a:lnTo>
                  <a:pt x="3426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34" name="Forme libre 133"/>
          <p:cNvSpPr/>
          <p:nvPr/>
        </p:nvSpPr>
        <p:spPr>
          <a:xfrm>
            <a:off x="3924000" y="5003640"/>
            <a:ext cx="0" cy="153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4254">
                <a:moveTo>
                  <a:pt x="0" y="0"/>
                </a:moveTo>
                <a:lnTo>
                  <a:pt x="0" y="4254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35" name="Forme libre 134"/>
          <p:cNvSpPr/>
          <p:nvPr/>
        </p:nvSpPr>
        <p:spPr>
          <a:xfrm>
            <a:off x="2691000" y="5003640"/>
            <a:ext cx="123300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26" h="4">
                <a:moveTo>
                  <a:pt x="0" y="0"/>
                </a:moveTo>
                <a:lnTo>
                  <a:pt x="3426" y="0"/>
                </a:lnTo>
                <a:lnTo>
                  <a:pt x="3426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36" name="Forme libre 135"/>
          <p:cNvSpPr/>
          <p:nvPr/>
        </p:nvSpPr>
        <p:spPr>
          <a:xfrm>
            <a:off x="3924000" y="5003640"/>
            <a:ext cx="0" cy="153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h="4254">
                <a:moveTo>
                  <a:pt x="0" y="0"/>
                </a:moveTo>
                <a:lnTo>
                  <a:pt x="0" y="4254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37" name="Forme libre 136"/>
          <p:cNvSpPr/>
          <p:nvPr/>
        </p:nvSpPr>
        <p:spPr>
          <a:xfrm>
            <a:off x="3924000" y="6534000"/>
            <a:ext cx="123336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27" h="4">
                <a:moveTo>
                  <a:pt x="0" y="0"/>
                </a:moveTo>
                <a:lnTo>
                  <a:pt x="3427" y="0"/>
                </a:lnTo>
                <a:lnTo>
                  <a:pt x="3427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38" name="Forme libre 137"/>
          <p:cNvSpPr/>
          <p:nvPr/>
        </p:nvSpPr>
        <p:spPr>
          <a:xfrm>
            <a:off x="5155920" y="5003640"/>
            <a:ext cx="1440" cy="15314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4255">
                <a:moveTo>
                  <a:pt x="5" y="0"/>
                </a:moveTo>
                <a:lnTo>
                  <a:pt x="5" y="4255"/>
                </a:lnTo>
                <a:lnTo>
                  <a:pt x="0" y="42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39" name="Forme libre 138"/>
          <p:cNvSpPr/>
          <p:nvPr/>
        </p:nvSpPr>
        <p:spPr>
          <a:xfrm>
            <a:off x="3924000" y="5003640"/>
            <a:ext cx="1233360" cy="10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427" h="4">
                <a:moveTo>
                  <a:pt x="0" y="0"/>
                </a:moveTo>
                <a:lnTo>
                  <a:pt x="3427" y="0"/>
                </a:lnTo>
                <a:lnTo>
                  <a:pt x="3427" y="4"/>
                </a:lnTo>
                <a:lnTo>
                  <a:pt x="0" y="4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40" name="Forme libre 139"/>
          <p:cNvSpPr/>
          <p:nvPr/>
        </p:nvSpPr>
        <p:spPr>
          <a:xfrm>
            <a:off x="5155920" y="5003640"/>
            <a:ext cx="1440" cy="153143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" h="4255">
                <a:moveTo>
                  <a:pt x="5" y="0"/>
                </a:moveTo>
                <a:lnTo>
                  <a:pt x="5" y="4255"/>
                </a:lnTo>
                <a:lnTo>
                  <a:pt x="0" y="42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41" name="ZoneTexte 140"/>
          <p:cNvSpPr txBox="1"/>
          <p:nvPr/>
        </p:nvSpPr>
        <p:spPr>
          <a:xfrm>
            <a:off x="8718480" y="5873760"/>
            <a:ext cx="979200" cy="212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vinificateur)</a:t>
            </a:r>
          </a:p>
        </p:txBody>
      </p:sp>
      <p:sp>
        <p:nvSpPr>
          <p:cNvPr id="142" name="ZoneTexte 141"/>
          <p:cNvSpPr txBox="1"/>
          <p:nvPr/>
        </p:nvSpPr>
        <p:spPr>
          <a:xfrm>
            <a:off x="7558920" y="423360"/>
            <a:ext cx="2704320" cy="434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profil opérateur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00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60" y="463392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9874079" y="6803640"/>
            <a:ext cx="18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14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020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40" y="4776120"/>
            <a:ext cx="623520" cy="22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 rot="5400000">
            <a:off x="193500" y="255546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3" name="ZoneTexte 22"/>
          <p:cNvSpPr txBox="1"/>
          <p:nvPr/>
        </p:nvSpPr>
        <p:spPr>
          <a:xfrm rot="5400000">
            <a:off x="-95581" y="741690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728820" y="682110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ZoneTexte 30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32" name="ZoneTexte 31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4160" y="1149120"/>
            <a:ext cx="8089560" cy="33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ZoneTexte 33"/>
          <p:cNvSpPr txBox="1"/>
          <p:nvPr/>
        </p:nvSpPr>
        <p:spPr>
          <a:xfrm>
            <a:off x="7558920" y="423360"/>
            <a:ext cx="2704320" cy="434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profil opérateur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240720" y="1173960"/>
            <a:ext cx="500112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Rappel réglementaire : les agréments dans CIEL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391759" y="1925640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607760" y="1863000"/>
            <a:ext cx="87685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Pour  mémoire,  la  clé  d’entrée  dans  CIEL  internet  est  le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numéro  d’accises  (FR0+  5  chiffres  +  1  lettre  +  4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607760" y="2091599"/>
            <a:ext cx="6984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chiffres)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.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391759" y="2610000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07760" y="2547720"/>
            <a:ext cx="72842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Les agréments en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« A »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télédéclarent uniquement une balance des stocks en droits acquittés ;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391759" y="3066120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607760" y="3003480"/>
            <a:ext cx="83905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Cas spécifique des agréments avec la lettre « E », « N », « G » :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ces EA peuvent détenir des produits soumis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607760" y="3232080"/>
            <a:ext cx="85489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à  accises  en  droits  suspendus  et  en  droits  acquittés,  reflétant  ainsi  l’activité  commerciale  de  l’EA.  CIEL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607760" y="3460680"/>
            <a:ext cx="6136199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propose de saisir en un geste déclaratif les balances des stocks en DS et en DA ;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391759" y="3979080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607760" y="3916800"/>
            <a:ext cx="84481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Sont concernés par des lots ultérieurs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: les bouilleurs ambulants (« B »), les répartiteurs et capsuliers (« Z »),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607760" y="4145400"/>
            <a:ext cx="81327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les DE (« O »), les DETO (« T »), les EE (« x ») et les bouilleurs de cru. Le process déclaratif papier reste en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607760" y="4374000"/>
            <a:ext cx="67428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vigueur.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391759" y="4892400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607760" y="4829760"/>
            <a:ext cx="8447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Cas spécifique des sous-EA formule II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: l’EA principal peut télédéclarer sa DRM avec son numéro d’agrément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607760" y="5058360"/>
            <a:ext cx="87393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sur  CIEL.  En  revanche  la  DRM  des  SEA  FII  reste  papier  (pré-requis  à  leur  dématérialisation :  évolution  du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607760" y="5286960"/>
            <a:ext cx="2570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référentiel opérateurs douanier).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00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60" y="463392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9874079" y="6803640"/>
            <a:ext cx="18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15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020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40" y="4776120"/>
            <a:ext cx="623520" cy="22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 rot="5400000">
            <a:off x="193500" y="255546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3" name="ZoneTexte 22"/>
          <p:cNvSpPr txBox="1"/>
          <p:nvPr/>
        </p:nvSpPr>
        <p:spPr>
          <a:xfrm rot="5400000">
            <a:off x="-95581" y="741690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728820" y="682110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ZoneTexte 30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32" name="ZoneTexte 31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4160" y="1149120"/>
            <a:ext cx="8089560" cy="33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ZoneTexte 33"/>
          <p:cNvSpPr txBox="1"/>
          <p:nvPr/>
        </p:nvSpPr>
        <p:spPr>
          <a:xfrm>
            <a:off x="7558920" y="423360"/>
            <a:ext cx="2704320" cy="434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profil opérateur</a:t>
            </a:r>
          </a:p>
        </p:txBody>
      </p:sp>
      <p:sp>
        <p:nvSpPr>
          <p:cNvPr id="35" name="Forme libre 34"/>
          <p:cNvSpPr/>
          <p:nvPr/>
        </p:nvSpPr>
        <p:spPr>
          <a:xfrm>
            <a:off x="1315440" y="1832400"/>
            <a:ext cx="1294200" cy="1365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96" h="3793">
                <a:moveTo>
                  <a:pt x="0" y="0"/>
                </a:moveTo>
                <a:lnTo>
                  <a:pt x="3596" y="0"/>
                </a:lnTo>
                <a:lnTo>
                  <a:pt x="3596" y="3793"/>
                </a:lnTo>
                <a:lnTo>
                  <a:pt x="0" y="3793"/>
                </a:lnTo>
                <a:close/>
              </a:path>
            </a:pathLst>
          </a:custGeom>
          <a:solidFill>
            <a:srgbClr val="B3B3B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533840" y="1173960"/>
            <a:ext cx="241488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Rappel réglementaire :</a:t>
            </a:r>
          </a:p>
        </p:txBody>
      </p:sp>
      <p:sp>
        <p:nvSpPr>
          <p:cNvPr id="37" name="Forme libre 36"/>
          <p:cNvSpPr/>
          <p:nvPr/>
        </p:nvSpPr>
        <p:spPr>
          <a:xfrm>
            <a:off x="2609640" y="1832400"/>
            <a:ext cx="1647360" cy="1365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77" h="3793">
                <a:moveTo>
                  <a:pt x="0" y="0"/>
                </a:moveTo>
                <a:lnTo>
                  <a:pt x="4577" y="0"/>
                </a:lnTo>
                <a:lnTo>
                  <a:pt x="4577" y="3793"/>
                </a:lnTo>
                <a:lnTo>
                  <a:pt x="0" y="3793"/>
                </a:lnTo>
                <a:close/>
              </a:path>
            </a:pathLst>
          </a:custGeom>
          <a:solidFill>
            <a:srgbClr val="B3B3B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405800" y="1879200"/>
            <a:ext cx="878400" cy="21672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Calibri"/>
                <a:ea typeface="Segoe UI" pitchFamily="2"/>
                <a:cs typeface="Calibri"/>
              </a:rPr>
              <a:t>Agréments :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700000" y="1878480"/>
            <a:ext cx="10630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Détention en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700000" y="2077920"/>
            <a:ext cx="129311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suspension des</a:t>
            </a:r>
          </a:p>
        </p:txBody>
      </p:sp>
      <p:sp>
        <p:nvSpPr>
          <p:cNvPr id="41" name="Forme libre 40"/>
          <p:cNvSpPr/>
          <p:nvPr/>
        </p:nvSpPr>
        <p:spPr>
          <a:xfrm>
            <a:off x="4257000" y="1832400"/>
            <a:ext cx="1470600" cy="1365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86" h="3793">
                <a:moveTo>
                  <a:pt x="0" y="0"/>
                </a:moveTo>
                <a:lnTo>
                  <a:pt x="4086" y="0"/>
                </a:lnTo>
                <a:lnTo>
                  <a:pt x="4086" y="3793"/>
                </a:lnTo>
                <a:lnTo>
                  <a:pt x="0" y="3793"/>
                </a:lnTo>
                <a:close/>
              </a:path>
            </a:pathLst>
          </a:custGeom>
          <a:solidFill>
            <a:srgbClr val="B3B3B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2700000" y="2277360"/>
            <a:ext cx="14194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droits uniquement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4347000" y="1878480"/>
            <a:ext cx="83591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Si cumul :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4347000" y="2077920"/>
            <a:ext cx="103391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détention en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4347000" y="2277360"/>
            <a:ext cx="129311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suspension des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347000" y="2477880"/>
            <a:ext cx="93636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droits et en</a:t>
            </a:r>
          </a:p>
        </p:txBody>
      </p:sp>
      <p:sp>
        <p:nvSpPr>
          <p:cNvPr id="47" name="Forme libre 46"/>
          <p:cNvSpPr/>
          <p:nvPr/>
        </p:nvSpPr>
        <p:spPr>
          <a:xfrm>
            <a:off x="5727600" y="1832400"/>
            <a:ext cx="1321920" cy="1365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73" h="3793">
                <a:moveTo>
                  <a:pt x="0" y="0"/>
                </a:moveTo>
                <a:lnTo>
                  <a:pt x="3673" y="0"/>
                </a:lnTo>
                <a:lnTo>
                  <a:pt x="3673" y="3793"/>
                </a:lnTo>
                <a:lnTo>
                  <a:pt x="0" y="3793"/>
                </a:lnTo>
                <a:close/>
              </a:path>
            </a:pathLst>
          </a:custGeom>
          <a:solidFill>
            <a:srgbClr val="B3B3B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4347000" y="2677320"/>
            <a:ext cx="120455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droits acquittés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817600" y="1878480"/>
            <a:ext cx="104147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Comptabilité</a:t>
            </a:r>
          </a:p>
        </p:txBody>
      </p:sp>
      <p:sp>
        <p:nvSpPr>
          <p:cNvPr id="50" name="Forme libre 49"/>
          <p:cNvSpPr/>
          <p:nvPr/>
        </p:nvSpPr>
        <p:spPr>
          <a:xfrm>
            <a:off x="7049519" y="1832400"/>
            <a:ext cx="1510199" cy="1365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6" h="3793">
                <a:moveTo>
                  <a:pt x="0" y="0"/>
                </a:moveTo>
                <a:lnTo>
                  <a:pt x="4196" y="0"/>
                </a:lnTo>
                <a:lnTo>
                  <a:pt x="4196" y="3793"/>
                </a:lnTo>
                <a:lnTo>
                  <a:pt x="0" y="3793"/>
                </a:lnTo>
                <a:close/>
              </a:path>
            </a:pathLst>
          </a:custGeom>
          <a:solidFill>
            <a:srgbClr val="B3B3B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5817600" y="2077920"/>
            <a:ext cx="68507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matières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7139880" y="1878480"/>
            <a:ext cx="12290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Dépôt de DRM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7139880" y="2077920"/>
            <a:ext cx="12718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papiers chaque</a:t>
            </a:r>
          </a:p>
        </p:txBody>
      </p:sp>
      <p:sp>
        <p:nvSpPr>
          <p:cNvPr id="54" name="Forme libre 53"/>
          <p:cNvSpPr/>
          <p:nvPr/>
        </p:nvSpPr>
        <p:spPr>
          <a:xfrm>
            <a:off x="8559720" y="1832400"/>
            <a:ext cx="1586160" cy="13651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07" h="3793">
                <a:moveTo>
                  <a:pt x="0" y="0"/>
                </a:moveTo>
                <a:lnTo>
                  <a:pt x="4407" y="0"/>
                </a:lnTo>
                <a:lnTo>
                  <a:pt x="4407" y="3793"/>
                </a:lnTo>
                <a:lnTo>
                  <a:pt x="0" y="3793"/>
                </a:lnTo>
                <a:close/>
              </a:path>
            </a:pathLst>
          </a:custGeom>
          <a:solidFill>
            <a:srgbClr val="B3B3B3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7139880" y="2277360"/>
            <a:ext cx="3772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mois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649720" y="1878480"/>
            <a:ext cx="12700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Télédéclaration</a:t>
            </a:r>
          </a:p>
        </p:txBody>
      </p:sp>
      <p:sp>
        <p:nvSpPr>
          <p:cNvPr id="57" name="Forme libre 56"/>
          <p:cNvSpPr/>
          <p:nvPr/>
        </p:nvSpPr>
        <p:spPr>
          <a:xfrm>
            <a:off x="1315440" y="3197520"/>
            <a:ext cx="1294200" cy="946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96" h="2630">
                <a:moveTo>
                  <a:pt x="0" y="0"/>
                </a:moveTo>
                <a:lnTo>
                  <a:pt x="3596" y="0"/>
                </a:lnTo>
                <a:lnTo>
                  <a:pt x="3596" y="2630"/>
                </a:lnTo>
                <a:lnTo>
                  <a:pt x="0" y="2630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8649720" y="2077920"/>
            <a:ext cx="86327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Dans CIEL</a:t>
            </a:r>
          </a:p>
        </p:txBody>
      </p:sp>
      <p:sp>
        <p:nvSpPr>
          <p:cNvPr id="59" name="Forme libre 58"/>
          <p:cNvSpPr/>
          <p:nvPr/>
        </p:nvSpPr>
        <p:spPr>
          <a:xfrm>
            <a:off x="2609640" y="3197520"/>
            <a:ext cx="1647360" cy="946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77" h="2630">
                <a:moveTo>
                  <a:pt x="0" y="0"/>
                </a:moveTo>
                <a:lnTo>
                  <a:pt x="4577" y="0"/>
                </a:lnTo>
                <a:lnTo>
                  <a:pt x="4577" y="2630"/>
                </a:lnTo>
                <a:lnTo>
                  <a:pt x="0" y="2630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405800" y="3243959"/>
            <a:ext cx="1195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A</a:t>
            </a:r>
          </a:p>
        </p:txBody>
      </p:sp>
      <p:sp>
        <p:nvSpPr>
          <p:cNvPr id="61" name="Forme libre 60"/>
          <p:cNvSpPr/>
          <p:nvPr/>
        </p:nvSpPr>
        <p:spPr>
          <a:xfrm>
            <a:off x="4257000" y="3197520"/>
            <a:ext cx="1470600" cy="946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86" h="2630">
                <a:moveTo>
                  <a:pt x="0" y="0"/>
                </a:moveTo>
                <a:lnTo>
                  <a:pt x="4086" y="0"/>
                </a:lnTo>
                <a:lnTo>
                  <a:pt x="4086" y="2630"/>
                </a:lnTo>
                <a:lnTo>
                  <a:pt x="0" y="2630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2700000" y="3243959"/>
            <a:ext cx="3772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Non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4347000" y="3243959"/>
            <a:ext cx="11620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Non détention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4347000" y="3443040"/>
            <a:ext cx="5464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en DA</a:t>
            </a:r>
          </a:p>
        </p:txBody>
      </p:sp>
      <p:sp>
        <p:nvSpPr>
          <p:cNvPr id="65" name="Forme libre 64"/>
          <p:cNvSpPr/>
          <p:nvPr/>
        </p:nvSpPr>
        <p:spPr>
          <a:xfrm>
            <a:off x="5727600" y="3197520"/>
            <a:ext cx="1321920" cy="946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73" h="2630">
                <a:moveTo>
                  <a:pt x="0" y="0"/>
                </a:moveTo>
                <a:lnTo>
                  <a:pt x="3673" y="0"/>
                </a:lnTo>
                <a:lnTo>
                  <a:pt x="3673" y="2630"/>
                </a:lnTo>
                <a:lnTo>
                  <a:pt x="0" y="2630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4347000" y="3643920"/>
            <a:ext cx="9320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uniquement</a:t>
            </a:r>
          </a:p>
        </p:txBody>
      </p:sp>
      <p:sp>
        <p:nvSpPr>
          <p:cNvPr id="67" name="Forme libre 66"/>
          <p:cNvSpPr/>
          <p:nvPr/>
        </p:nvSpPr>
        <p:spPr>
          <a:xfrm>
            <a:off x="7049519" y="3197520"/>
            <a:ext cx="1510199" cy="946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6" h="2630">
                <a:moveTo>
                  <a:pt x="0" y="0"/>
                </a:moveTo>
                <a:lnTo>
                  <a:pt x="4196" y="0"/>
                </a:lnTo>
                <a:lnTo>
                  <a:pt x="4196" y="2630"/>
                </a:lnTo>
                <a:lnTo>
                  <a:pt x="0" y="2630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68" name="ZoneTexte 67"/>
          <p:cNvSpPr txBox="1"/>
          <p:nvPr/>
        </p:nvSpPr>
        <p:spPr>
          <a:xfrm>
            <a:off x="5817600" y="3243959"/>
            <a:ext cx="9716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 CM en DA</a:t>
            </a:r>
          </a:p>
        </p:txBody>
      </p:sp>
      <p:sp>
        <p:nvSpPr>
          <p:cNvPr id="69" name="Forme libre 68"/>
          <p:cNvSpPr/>
          <p:nvPr/>
        </p:nvSpPr>
        <p:spPr>
          <a:xfrm>
            <a:off x="8559720" y="3197520"/>
            <a:ext cx="1586160" cy="94644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07" h="2630">
                <a:moveTo>
                  <a:pt x="0" y="0"/>
                </a:moveTo>
                <a:lnTo>
                  <a:pt x="4407" y="0"/>
                </a:lnTo>
                <a:lnTo>
                  <a:pt x="4407" y="2630"/>
                </a:lnTo>
                <a:lnTo>
                  <a:pt x="0" y="2630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70" name="ZoneTexte 69"/>
          <p:cNvSpPr txBox="1"/>
          <p:nvPr/>
        </p:nvSpPr>
        <p:spPr>
          <a:xfrm>
            <a:off x="7139880" y="3243959"/>
            <a:ext cx="5540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 DRM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8649720" y="3243959"/>
            <a:ext cx="12992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 e-DRM Saisie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8649720" y="3443040"/>
            <a:ext cx="14515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de la balance des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8649720" y="3643920"/>
            <a:ext cx="110556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stocks en DA</a:t>
            </a:r>
          </a:p>
        </p:txBody>
      </p:sp>
      <p:sp>
        <p:nvSpPr>
          <p:cNvPr id="74" name="Forme libre 73"/>
          <p:cNvSpPr/>
          <p:nvPr/>
        </p:nvSpPr>
        <p:spPr>
          <a:xfrm>
            <a:off x="1315440" y="4143959"/>
            <a:ext cx="1294200" cy="1155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96" h="3211">
                <a:moveTo>
                  <a:pt x="0" y="0"/>
                </a:moveTo>
                <a:lnTo>
                  <a:pt x="3596" y="0"/>
                </a:lnTo>
                <a:lnTo>
                  <a:pt x="3596" y="3211"/>
                </a:lnTo>
                <a:lnTo>
                  <a:pt x="0" y="3211"/>
                </a:lnTo>
                <a:close/>
              </a:path>
            </a:pathLst>
          </a:custGeom>
          <a:solidFill>
            <a:srgbClr val="E6E6E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8649720" y="3843360"/>
            <a:ext cx="9320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uniquement</a:t>
            </a:r>
          </a:p>
        </p:txBody>
      </p:sp>
      <p:sp>
        <p:nvSpPr>
          <p:cNvPr id="76" name="Forme libre 75"/>
          <p:cNvSpPr/>
          <p:nvPr/>
        </p:nvSpPr>
        <p:spPr>
          <a:xfrm>
            <a:off x="2609640" y="4143959"/>
            <a:ext cx="1647360" cy="1155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77" h="3211">
                <a:moveTo>
                  <a:pt x="0" y="0"/>
                </a:moveTo>
                <a:lnTo>
                  <a:pt x="4577" y="0"/>
                </a:lnTo>
                <a:lnTo>
                  <a:pt x="4577" y="3211"/>
                </a:lnTo>
                <a:lnTo>
                  <a:pt x="0" y="3211"/>
                </a:lnTo>
                <a:close/>
              </a:path>
            </a:pathLst>
          </a:custGeom>
          <a:solidFill>
            <a:srgbClr val="E6E6E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77" name="ZoneTexte 76"/>
          <p:cNvSpPr txBox="1"/>
          <p:nvPr/>
        </p:nvSpPr>
        <p:spPr>
          <a:xfrm>
            <a:off x="1405800" y="4190039"/>
            <a:ext cx="9838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N ou E ou G</a:t>
            </a:r>
          </a:p>
        </p:txBody>
      </p:sp>
      <p:sp>
        <p:nvSpPr>
          <p:cNvPr id="78" name="Forme libre 77"/>
          <p:cNvSpPr/>
          <p:nvPr/>
        </p:nvSpPr>
        <p:spPr>
          <a:xfrm>
            <a:off x="4257000" y="4143959"/>
            <a:ext cx="1470600" cy="1155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86" h="3211">
                <a:moveTo>
                  <a:pt x="0" y="0"/>
                </a:moveTo>
                <a:lnTo>
                  <a:pt x="4086" y="0"/>
                </a:lnTo>
                <a:lnTo>
                  <a:pt x="4086" y="3211"/>
                </a:lnTo>
                <a:lnTo>
                  <a:pt x="0" y="3211"/>
                </a:lnTo>
                <a:close/>
              </a:path>
            </a:pathLst>
          </a:custGeom>
          <a:solidFill>
            <a:srgbClr val="E6E6E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79" name="ZoneTexte 78"/>
          <p:cNvSpPr txBox="1"/>
          <p:nvPr/>
        </p:nvSpPr>
        <p:spPr>
          <a:xfrm>
            <a:off x="2700000" y="4190039"/>
            <a:ext cx="2779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Oui</a:t>
            </a:r>
          </a:p>
        </p:txBody>
      </p:sp>
      <p:sp>
        <p:nvSpPr>
          <p:cNvPr id="80" name="Forme libre 79"/>
          <p:cNvSpPr/>
          <p:nvPr/>
        </p:nvSpPr>
        <p:spPr>
          <a:xfrm>
            <a:off x="5727600" y="4143959"/>
            <a:ext cx="1321920" cy="1155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73" h="3211">
                <a:moveTo>
                  <a:pt x="0" y="0"/>
                </a:moveTo>
                <a:lnTo>
                  <a:pt x="3673" y="0"/>
                </a:lnTo>
                <a:lnTo>
                  <a:pt x="3673" y="3211"/>
                </a:lnTo>
                <a:lnTo>
                  <a:pt x="0" y="3211"/>
                </a:lnTo>
                <a:close/>
              </a:path>
            </a:pathLst>
          </a:custGeom>
          <a:solidFill>
            <a:srgbClr val="E6E6E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4347000" y="4190039"/>
            <a:ext cx="3268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Non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5817600" y="4190039"/>
            <a:ext cx="7246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 CM en</a:t>
            </a:r>
          </a:p>
        </p:txBody>
      </p:sp>
      <p:sp>
        <p:nvSpPr>
          <p:cNvPr id="83" name="ZoneTexte 82"/>
          <p:cNvSpPr txBox="1"/>
          <p:nvPr/>
        </p:nvSpPr>
        <p:spPr>
          <a:xfrm>
            <a:off x="5817600" y="4390560"/>
            <a:ext cx="4885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droits</a:t>
            </a:r>
          </a:p>
        </p:txBody>
      </p:sp>
      <p:sp>
        <p:nvSpPr>
          <p:cNvPr id="84" name="Forme libre 83"/>
          <p:cNvSpPr/>
          <p:nvPr/>
        </p:nvSpPr>
        <p:spPr>
          <a:xfrm>
            <a:off x="7049519" y="4143959"/>
            <a:ext cx="1510199" cy="1155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6" h="3211">
                <a:moveTo>
                  <a:pt x="0" y="0"/>
                </a:moveTo>
                <a:lnTo>
                  <a:pt x="4196" y="0"/>
                </a:lnTo>
                <a:lnTo>
                  <a:pt x="4196" y="3211"/>
                </a:lnTo>
                <a:lnTo>
                  <a:pt x="0" y="3211"/>
                </a:lnTo>
                <a:close/>
              </a:path>
            </a:pathLst>
          </a:custGeom>
          <a:solidFill>
            <a:srgbClr val="E6E6E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5817600" y="4590000"/>
            <a:ext cx="86471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suspendus</a:t>
            </a:r>
          </a:p>
        </p:txBody>
      </p:sp>
      <p:sp>
        <p:nvSpPr>
          <p:cNvPr id="86" name="Forme libre 85"/>
          <p:cNvSpPr/>
          <p:nvPr/>
        </p:nvSpPr>
        <p:spPr>
          <a:xfrm>
            <a:off x="8559720" y="4143959"/>
            <a:ext cx="1586160" cy="1155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07" h="3211">
                <a:moveTo>
                  <a:pt x="0" y="0"/>
                </a:moveTo>
                <a:lnTo>
                  <a:pt x="4407" y="0"/>
                </a:lnTo>
                <a:lnTo>
                  <a:pt x="4407" y="3211"/>
                </a:lnTo>
                <a:lnTo>
                  <a:pt x="0" y="3211"/>
                </a:lnTo>
                <a:close/>
              </a:path>
            </a:pathLst>
          </a:custGeom>
          <a:solidFill>
            <a:srgbClr val="E6E6E6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7139880" y="4190039"/>
            <a:ext cx="5540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 DRM</a:t>
            </a:r>
          </a:p>
        </p:txBody>
      </p:sp>
      <p:sp>
        <p:nvSpPr>
          <p:cNvPr id="88" name="ZoneTexte 87"/>
          <p:cNvSpPr txBox="1"/>
          <p:nvPr/>
        </p:nvSpPr>
        <p:spPr>
          <a:xfrm>
            <a:off x="8649720" y="4190039"/>
            <a:ext cx="12992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 e-DRM Saisie</a:t>
            </a:r>
          </a:p>
        </p:txBody>
      </p:sp>
      <p:sp>
        <p:nvSpPr>
          <p:cNvPr id="89" name="ZoneTexte 88"/>
          <p:cNvSpPr txBox="1"/>
          <p:nvPr/>
        </p:nvSpPr>
        <p:spPr>
          <a:xfrm>
            <a:off x="8649720" y="4390560"/>
            <a:ext cx="14515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de la balance des</a:t>
            </a:r>
          </a:p>
        </p:txBody>
      </p:sp>
      <p:sp>
        <p:nvSpPr>
          <p:cNvPr id="90" name="ZoneTexte 89"/>
          <p:cNvSpPr txBox="1"/>
          <p:nvPr/>
        </p:nvSpPr>
        <p:spPr>
          <a:xfrm>
            <a:off x="8649720" y="4590000"/>
            <a:ext cx="115596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stocks en DS  </a:t>
            </a:r>
          </a:p>
        </p:txBody>
      </p:sp>
      <p:sp>
        <p:nvSpPr>
          <p:cNvPr id="91" name="Forme libre 90"/>
          <p:cNvSpPr/>
          <p:nvPr/>
        </p:nvSpPr>
        <p:spPr>
          <a:xfrm>
            <a:off x="1315440" y="5299559"/>
            <a:ext cx="1294200" cy="1371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96" h="3811">
                <a:moveTo>
                  <a:pt x="0" y="0"/>
                </a:moveTo>
                <a:lnTo>
                  <a:pt x="3596" y="0"/>
                </a:lnTo>
                <a:lnTo>
                  <a:pt x="3596" y="3811"/>
                </a:lnTo>
                <a:lnTo>
                  <a:pt x="0" y="3811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8649720" y="4789440"/>
            <a:ext cx="9320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uniquement</a:t>
            </a:r>
          </a:p>
        </p:txBody>
      </p:sp>
      <p:sp>
        <p:nvSpPr>
          <p:cNvPr id="93" name="Forme libre 92"/>
          <p:cNvSpPr/>
          <p:nvPr/>
        </p:nvSpPr>
        <p:spPr>
          <a:xfrm>
            <a:off x="2609640" y="5299559"/>
            <a:ext cx="1647360" cy="1371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577" h="3811">
                <a:moveTo>
                  <a:pt x="0" y="0"/>
                </a:moveTo>
                <a:lnTo>
                  <a:pt x="4577" y="0"/>
                </a:lnTo>
                <a:lnTo>
                  <a:pt x="4577" y="3811"/>
                </a:lnTo>
                <a:lnTo>
                  <a:pt x="0" y="3811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94" name="ZoneTexte 93"/>
          <p:cNvSpPr txBox="1"/>
          <p:nvPr/>
        </p:nvSpPr>
        <p:spPr>
          <a:xfrm>
            <a:off x="1405800" y="5345640"/>
            <a:ext cx="9838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N ou E ou G</a:t>
            </a:r>
          </a:p>
        </p:txBody>
      </p:sp>
      <p:sp>
        <p:nvSpPr>
          <p:cNvPr id="95" name="Forme libre 94"/>
          <p:cNvSpPr/>
          <p:nvPr/>
        </p:nvSpPr>
        <p:spPr>
          <a:xfrm>
            <a:off x="4257000" y="5299559"/>
            <a:ext cx="1470600" cy="1371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086" h="3811">
                <a:moveTo>
                  <a:pt x="0" y="0"/>
                </a:moveTo>
                <a:lnTo>
                  <a:pt x="4086" y="0"/>
                </a:lnTo>
                <a:lnTo>
                  <a:pt x="4086" y="3811"/>
                </a:lnTo>
                <a:lnTo>
                  <a:pt x="0" y="3811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96" name="ZoneTexte 95"/>
          <p:cNvSpPr txBox="1"/>
          <p:nvPr/>
        </p:nvSpPr>
        <p:spPr>
          <a:xfrm>
            <a:off x="2700000" y="5345640"/>
            <a:ext cx="3268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Non</a:t>
            </a:r>
          </a:p>
        </p:txBody>
      </p:sp>
      <p:sp>
        <p:nvSpPr>
          <p:cNvPr id="97" name="Forme libre 96"/>
          <p:cNvSpPr/>
          <p:nvPr/>
        </p:nvSpPr>
        <p:spPr>
          <a:xfrm>
            <a:off x="5727600" y="5299559"/>
            <a:ext cx="1321920" cy="1371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673" h="3811">
                <a:moveTo>
                  <a:pt x="0" y="0"/>
                </a:moveTo>
                <a:lnTo>
                  <a:pt x="3673" y="0"/>
                </a:lnTo>
                <a:lnTo>
                  <a:pt x="3673" y="3811"/>
                </a:lnTo>
                <a:lnTo>
                  <a:pt x="0" y="3811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4347000" y="5345640"/>
            <a:ext cx="2779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Oui</a:t>
            </a:r>
          </a:p>
        </p:txBody>
      </p:sp>
      <p:sp>
        <p:nvSpPr>
          <p:cNvPr id="99" name="ZoneTexte 98"/>
          <p:cNvSpPr txBox="1"/>
          <p:nvPr/>
        </p:nvSpPr>
        <p:spPr>
          <a:xfrm>
            <a:off x="5817600" y="5345640"/>
            <a:ext cx="7246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 CM en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5817600" y="5545080"/>
            <a:ext cx="4885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droits</a:t>
            </a:r>
          </a:p>
        </p:txBody>
      </p:sp>
      <p:sp>
        <p:nvSpPr>
          <p:cNvPr id="101" name="ZoneTexte 100"/>
          <p:cNvSpPr txBox="1"/>
          <p:nvPr/>
        </p:nvSpPr>
        <p:spPr>
          <a:xfrm>
            <a:off x="5817600" y="5744520"/>
            <a:ext cx="106920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suspendus +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5817600" y="5945040"/>
            <a:ext cx="72468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 CM en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5817600" y="6144479"/>
            <a:ext cx="4885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droits</a:t>
            </a:r>
          </a:p>
        </p:txBody>
      </p:sp>
      <p:sp>
        <p:nvSpPr>
          <p:cNvPr id="104" name="Forme libre 103"/>
          <p:cNvSpPr/>
          <p:nvPr/>
        </p:nvSpPr>
        <p:spPr>
          <a:xfrm>
            <a:off x="7049519" y="5299559"/>
            <a:ext cx="1510199" cy="1371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196" h="3811">
                <a:moveTo>
                  <a:pt x="0" y="0"/>
                </a:moveTo>
                <a:lnTo>
                  <a:pt x="4196" y="0"/>
                </a:lnTo>
                <a:lnTo>
                  <a:pt x="4196" y="3811"/>
                </a:lnTo>
                <a:lnTo>
                  <a:pt x="0" y="3811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05" name="ZoneTexte 104"/>
          <p:cNvSpPr txBox="1"/>
          <p:nvPr/>
        </p:nvSpPr>
        <p:spPr>
          <a:xfrm>
            <a:off x="5817600" y="6343920"/>
            <a:ext cx="7171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acquittés</a:t>
            </a:r>
          </a:p>
        </p:txBody>
      </p:sp>
      <p:sp>
        <p:nvSpPr>
          <p:cNvPr id="106" name="Forme libre 105"/>
          <p:cNvSpPr/>
          <p:nvPr/>
        </p:nvSpPr>
        <p:spPr>
          <a:xfrm>
            <a:off x="8559720" y="5299559"/>
            <a:ext cx="1586160" cy="137159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407" h="3811">
                <a:moveTo>
                  <a:pt x="0" y="0"/>
                </a:moveTo>
                <a:lnTo>
                  <a:pt x="4407" y="0"/>
                </a:lnTo>
                <a:lnTo>
                  <a:pt x="4407" y="3811"/>
                </a:lnTo>
                <a:lnTo>
                  <a:pt x="0" y="3811"/>
                </a:lnTo>
                <a:close/>
              </a:path>
            </a:pathLst>
          </a:custGeom>
          <a:solidFill>
            <a:srgbClr val="CCCCCC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7139880" y="5345640"/>
            <a:ext cx="5540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2 DRM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8649720" y="5345640"/>
            <a:ext cx="129924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1 e-DRM Saisie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8649720" y="5545080"/>
            <a:ext cx="14515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de la balance des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8649720" y="5744520"/>
            <a:ext cx="125963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stocks en DS +</a:t>
            </a:r>
          </a:p>
        </p:txBody>
      </p:sp>
      <p:sp>
        <p:nvSpPr>
          <p:cNvPr id="111" name="ZoneTexte 110"/>
          <p:cNvSpPr txBox="1"/>
          <p:nvPr/>
        </p:nvSpPr>
        <p:spPr>
          <a:xfrm>
            <a:off x="8649720" y="5945040"/>
            <a:ext cx="945720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saisie de la</a:t>
            </a:r>
          </a:p>
        </p:txBody>
      </p:sp>
      <p:sp>
        <p:nvSpPr>
          <p:cNvPr id="112" name="ZoneTexte 111"/>
          <p:cNvSpPr txBox="1"/>
          <p:nvPr/>
        </p:nvSpPr>
        <p:spPr>
          <a:xfrm>
            <a:off x="8649720" y="6144479"/>
            <a:ext cx="101411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balance des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8649720" y="6343920"/>
            <a:ext cx="1055159" cy="200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Arial"/>
                <a:ea typeface="Segoe UI" pitchFamily="2"/>
                <a:cs typeface="Arial"/>
              </a:rPr>
              <a:t>stocks en DA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00" y="0"/>
            <a:ext cx="9623160" cy="942535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Page d’accueil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eDMS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416"/>
            <a:ext cx="10693399" cy="645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8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00" y="0"/>
            <a:ext cx="9623160" cy="1488240"/>
          </a:xfrm>
        </p:spPr>
        <p:txBody>
          <a:bodyPr/>
          <a:lstStyle/>
          <a:p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Importation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Vous pouvez importer vos données issues d’un logiciel de comptabilité matière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1086"/>
            <a:ext cx="10693400" cy="594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3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00" y="0"/>
            <a:ext cx="9623160" cy="943429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Déclarer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3429"/>
            <a:ext cx="10693400" cy="665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788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00" y="286920"/>
            <a:ext cx="9623160" cy="986426"/>
          </a:xfrm>
        </p:spPr>
        <p:txBody>
          <a:bodyPr/>
          <a:lstStyle/>
          <a:p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La saisie journalière</a:t>
            </a:r>
            <a:br>
              <a:rPr lang="fr-FR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vaut comptabilité matière comme le registre « entrées /sorties </a:t>
            </a: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5942"/>
            <a:ext cx="10798629" cy="60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85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00" y="0"/>
            <a:ext cx="9623160" cy="1045029"/>
          </a:xfrm>
        </p:spPr>
        <p:txBody>
          <a:bodyPr/>
          <a:lstStyle/>
          <a:p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Vous utilisez EDCA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Vous pouvez intégrer vos DCA et DSA sans saisie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9829"/>
            <a:ext cx="10693400" cy="614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8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693400" cy="76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473377" y="1064302"/>
            <a:ext cx="959371" cy="1094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264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00" y="-29980"/>
            <a:ext cx="9623160" cy="1064301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Sorties sous contrat d’achat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accès en ligne par la recherche à  vos contrats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203"/>
            <a:ext cx="10693400" cy="638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0828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80" y="3041640"/>
            <a:ext cx="1025999" cy="1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44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60" y="463392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59" y="3041640"/>
            <a:ext cx="1025999" cy="1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9875520" y="6803640"/>
            <a:ext cx="18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32</a:t>
            </a:r>
          </a:p>
        </p:txBody>
      </p:sp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15" name="ZoneTexte 14"/>
          <p:cNvSpPr txBox="1"/>
          <p:nvPr/>
        </p:nvSpPr>
        <p:spPr>
          <a:xfrm rot="5400000">
            <a:off x="-255060" y="7711740"/>
            <a:ext cx="186011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DGGDI - Formation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 rot="5400000">
            <a:off x="754560" y="6976440"/>
            <a:ext cx="389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CIEL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633920"/>
            <a:ext cx="703440" cy="2421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 rot="5400000">
            <a:off x="193500" y="248418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1" name="ZoneTexte 20"/>
          <p:cNvSpPr txBox="1"/>
          <p:nvPr/>
        </p:nvSpPr>
        <p:spPr>
          <a:xfrm rot="5400000">
            <a:off x="-230220" y="742446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ZoneTexte 22"/>
          <p:cNvSpPr txBox="1"/>
          <p:nvPr/>
        </p:nvSpPr>
        <p:spPr>
          <a:xfrm rot="5400000">
            <a:off x="594180" y="682866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30" name="ZoneTexte 29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302880" y="456480"/>
            <a:ext cx="3884040" cy="404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Présentation du compte CRD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584720" y="1121759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800720" y="1060560"/>
            <a:ext cx="7554599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Pour les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EA en acquittés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(l'agrément contient la lettre "A"), il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ne peut pas y avoir de compte CRD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.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800720" y="1287720"/>
            <a:ext cx="83844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Article 54-0- U de l'annexe IV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: pour toutes les livraisons de vins en bouteilles ou en récipients de trois litres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800720" y="1516320"/>
            <a:ext cx="34952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au plus, l'utilisation de la CRD est obligatoire.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584720" y="2034719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37" name="Connecteur droit 36"/>
          <p:cNvSpPr/>
          <p:nvPr/>
        </p:nvSpPr>
        <p:spPr>
          <a:xfrm>
            <a:off x="2558880" y="2175480"/>
            <a:ext cx="4989959" cy="0"/>
          </a:xfrm>
          <a:prstGeom prst="line">
            <a:avLst/>
          </a:prstGeom>
          <a:noFill/>
          <a:ln w="12600" cap="flat">
            <a:solidFill>
              <a:srgbClr val="002060"/>
            </a:solidFill>
            <a:prstDash val="solid"/>
            <a:miter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1800720" y="1973520"/>
            <a:ext cx="82548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Lors de la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1ère connexion ou lors de la 1ère déclaration de la campagne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: le stock de début de période de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800720" y="2201039"/>
            <a:ext cx="835848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chaque compte CRD doit être saisi. Les mois suivants, CIEL pré-remplit d’office le stock de début de période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800720" y="2429640"/>
            <a:ext cx="40608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de chaque centilisation du mois M avec le mois M-1.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584720" y="2963159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2" name="Connecteur droit 41"/>
          <p:cNvSpPr/>
          <p:nvPr/>
        </p:nvSpPr>
        <p:spPr>
          <a:xfrm>
            <a:off x="2574000" y="3102479"/>
            <a:ext cx="1382040" cy="0"/>
          </a:xfrm>
          <a:prstGeom prst="line">
            <a:avLst/>
          </a:prstGeom>
          <a:noFill/>
          <a:ln w="12600" cap="flat">
            <a:solidFill>
              <a:srgbClr val="002060"/>
            </a:solidFill>
            <a:prstDash val="solid"/>
            <a:miter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1800720" y="2900880"/>
            <a:ext cx="819828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Lors de la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2ème connexion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, l’e-DRM présente un pré-remplissage non modifiable. Elle indique le stock de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800720" y="3129480"/>
            <a:ext cx="8654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début  de  période  pour  chaque  centilisation  déclarée  le  mois  M-1,  le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télédéclarant  doit  donc  seulement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800720" y="3358080"/>
            <a:ext cx="83052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saisir ses mouvements pour le mois considéré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. Il est toujours possible d’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ajouter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une nouvelle centilisation.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584720" y="3876479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800720" y="3813840"/>
            <a:ext cx="4107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Pour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2278440" y="3813840"/>
            <a:ext cx="6120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chaque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2957759" y="3813840"/>
            <a:ext cx="7808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catégorie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3804840" y="3813840"/>
            <a:ext cx="54468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fiscale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4414680" y="3813840"/>
            <a:ext cx="2415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de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4722840" y="3813840"/>
            <a:ext cx="7077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produits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5500079" y="3813840"/>
            <a:ext cx="3495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(VT,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5916600" y="3813840"/>
            <a:ext cx="361799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VM,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6345360" y="3813840"/>
            <a:ext cx="2383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PI,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6650280" y="3813840"/>
            <a:ext cx="5979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Alcools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7313760" y="3813840"/>
            <a:ext cx="2019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et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7581240" y="3813840"/>
            <a:ext cx="826559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Armagnac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8474040" y="3813840"/>
            <a:ext cx="2019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et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8741519" y="3813840"/>
            <a:ext cx="71388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Cognac),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9521279" y="3813840"/>
            <a:ext cx="3985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voici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9986040" y="3813840"/>
            <a:ext cx="25668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les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1800720" y="4042439"/>
            <a:ext cx="19530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combinaisons possibles :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3313080" y="4271040"/>
            <a:ext cx="31737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1 compte capsules personnalisées en DS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1584720" y="4498560"/>
            <a:ext cx="4568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                                        1 compte capsules collectives en DS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1584720" y="4727159"/>
            <a:ext cx="85014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                               1 compte capsules personnalisées en DS + 1 compte collectives en DS (2 comptes distincts)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1584720" y="4955760"/>
            <a:ext cx="45511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                                       1 compte capsules collectives en DA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584720" y="5182920"/>
            <a:ext cx="8564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                                       1 compte capsules collectives en DA + 1 compte collectives en DS (2 comptes distincts).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584720" y="5411520"/>
            <a:ext cx="85917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FF3333"/>
                </a:solidFill>
                <a:latin typeface="Calibri"/>
                <a:ea typeface="Segoe UI" pitchFamily="2"/>
                <a:cs typeface="Calibri"/>
              </a:rPr>
              <a:t>     Combinaison impossible : 1 compte capsules personnalisées en DS et 1 compte capsules collectives en DA.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584720" y="5929919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1800720" y="5868720"/>
            <a:ext cx="50439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CRD Alcools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(blanche) et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CRD  Armagnac et Cognac (jaune d’or)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: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1584720" y="6096240"/>
            <a:ext cx="85716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La  CRD  Alcools :  « La  CRD  blanche  est  facultative,  son  usage  est  réservé  à  l’ensemble  des  alcools,  hors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1584720" y="6324840"/>
            <a:ext cx="86493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Armagnac  et  Cognac.».  La  CRD  Armagnac  et  Cognac :  « La  CRD  jaune  d’or  est  facultative,  son  usage  est</a:t>
            </a:r>
          </a:p>
        </p:txBody>
      </p:sp>
      <p:sp>
        <p:nvSpPr>
          <p:cNvPr id="74" name="ZoneTexte 73"/>
          <p:cNvSpPr txBox="1"/>
          <p:nvPr/>
        </p:nvSpPr>
        <p:spPr>
          <a:xfrm>
            <a:off x="1584720" y="6553440"/>
            <a:ext cx="3975479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exclusivement réservé à l’Armagnac et au Cognac.»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00" y="0"/>
            <a:ext cx="9623160" cy="827314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Stocks de CRD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2457"/>
            <a:ext cx="10693400" cy="658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85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00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60" y="463392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9874079" y="6803640"/>
            <a:ext cx="18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33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020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40" y="4776120"/>
            <a:ext cx="623520" cy="22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 rot="5400000">
            <a:off x="193500" y="255546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3" name="ZoneTexte 22"/>
          <p:cNvSpPr txBox="1"/>
          <p:nvPr/>
        </p:nvSpPr>
        <p:spPr>
          <a:xfrm rot="5400000">
            <a:off x="-95581" y="741690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728820" y="682110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ZoneTexte 30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32" name="ZoneTexte 31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080" y="1016999"/>
            <a:ext cx="8089560" cy="33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ZoneTexte 33"/>
          <p:cNvSpPr txBox="1"/>
          <p:nvPr/>
        </p:nvSpPr>
        <p:spPr>
          <a:xfrm>
            <a:off x="6080760" y="423360"/>
            <a:ext cx="4094280" cy="434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La dématérialisation du RNA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213800" y="1040759"/>
            <a:ext cx="2980079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Le relevé de non apurement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657080" y="1710720"/>
            <a:ext cx="83160" cy="104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810">
                <a:solidFill>
                  <a:srgbClr val="333366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981080" y="1636560"/>
            <a:ext cx="796356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Le </a:t>
            </a:r>
            <a:r>
              <a:rPr lang="fr-FR" sz="1800" b="1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Relevé de Non Apurement </a:t>
            </a: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: c’est le document transmis au bureau de douane, par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981080" y="1910880"/>
            <a:ext cx="7852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l'expéditeur, au plus tard le 10ème jour  du 3ème mois suivant celui des expéditions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981080" y="2185200"/>
            <a:ext cx="37940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sur la base d'une déclaration mensuelle ;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657080" y="2808000"/>
            <a:ext cx="83160" cy="104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810">
                <a:solidFill>
                  <a:srgbClr val="333366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981080" y="2733840"/>
            <a:ext cx="79650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Il permet le recours aux preuves alternatives afin d'apurer l'opération d'expédition et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981080" y="3008160"/>
            <a:ext cx="52160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 de dégager la responsabilité de l'opérateur expéditeur.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981080" y="3282479"/>
            <a:ext cx="79574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Avec CIEL, le télédéclarant a la possibilité de </a:t>
            </a:r>
            <a:r>
              <a:rPr lang="fr-FR" sz="1800" b="1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joindre des documents justificatifs sous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981080" y="3556800"/>
            <a:ext cx="664703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un format</a:t>
            </a: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 </a:t>
            </a:r>
            <a:r>
              <a:rPr lang="fr-FR" sz="1800" b="1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PDF et image (JPG ou PNG) </a:t>
            </a: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d’une taille maximale de 600 Ko;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657080" y="4179600"/>
            <a:ext cx="83160" cy="104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810">
                <a:solidFill>
                  <a:srgbClr val="333366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981080" y="4105440"/>
            <a:ext cx="7780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CIEL </a:t>
            </a:r>
            <a:r>
              <a:rPr lang="fr-FR" sz="1800" b="1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dématérialise </a:t>
            </a: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et </a:t>
            </a:r>
            <a:r>
              <a:rPr lang="fr-FR" sz="1800" b="1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harmonise </a:t>
            </a: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la saisie électronique du RNA par le télédéclarant ;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657080" y="4728239"/>
            <a:ext cx="83160" cy="104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810">
                <a:solidFill>
                  <a:srgbClr val="333366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981080" y="4654080"/>
            <a:ext cx="793007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Le télédéclarant doit saisir le champ « </a:t>
            </a:r>
            <a:r>
              <a:rPr lang="fr-FR" sz="1800" b="1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n° d’accise du destinataire/bureau d’export</a:t>
            </a: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»,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981080" y="4928400"/>
            <a:ext cx="12794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CIEL accepte :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920680" y="5202720"/>
            <a:ext cx="72457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-  soit  un  numéro  d'accises  alphanumérique  de  13  caractères (français  ou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2006280" y="5477039"/>
            <a:ext cx="3877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UE);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2920680" y="5751360"/>
            <a:ext cx="12276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-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3121200" y="5751360"/>
            <a:ext cx="39096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soit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3588480" y="5751360"/>
            <a:ext cx="2934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un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3959640" y="5751360"/>
            <a:ext cx="7902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numéro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4825800" y="5751360"/>
            <a:ext cx="15886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alphanumérique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6490079" y="5751360"/>
            <a:ext cx="2872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de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6855119" y="5751360"/>
            <a:ext cx="1684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8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7101360" y="5751360"/>
            <a:ext cx="101735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caractères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8193599" y="5751360"/>
            <a:ext cx="14194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correspondant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9689040" y="5751360"/>
            <a:ext cx="2826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au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2006280" y="6025680"/>
            <a:ext cx="1561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66"/>
                </a:solidFill>
                <a:latin typeface="Calibri"/>
                <a:ea typeface="Segoe UI" pitchFamily="2"/>
                <a:cs typeface="Calibri"/>
              </a:rPr>
              <a:t>bureau d’export.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6609" y="112542"/>
            <a:ext cx="10241280" cy="872196"/>
          </a:xfrm>
        </p:spPr>
        <p:txBody>
          <a:bodyPr/>
          <a:lstStyle/>
          <a:p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Vous utilisez EDCA</a:t>
            </a:r>
            <a:br>
              <a:rPr lang="fr-FR" sz="4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Vous pouvez intégrer vos documents non apurés depuis plus de 3 mois</a:t>
            </a:r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209822"/>
            <a:ext cx="10693400" cy="63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46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36600" y="98474"/>
            <a:ext cx="9223375" cy="759655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Avant le 10 du mois suivant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36600" y="967362"/>
            <a:ext cx="4524375" cy="908050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Signer: La déclaration sur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eDMS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est définitive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5012" y="1852613"/>
            <a:ext cx="4524375" cy="4059237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13375" y="967363"/>
            <a:ext cx="4546600" cy="908050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Aller sur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Prodouane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, récupérer le brouillon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eDMS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pour le valider et payer les droits</a:t>
            </a: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16550" y="1875412"/>
            <a:ext cx="4543425" cy="405923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35012" y="6260123"/>
            <a:ext cx="92249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</a:rPr>
              <a:t>Sur </a:t>
            </a:r>
            <a:r>
              <a:rPr lang="fr-FR" sz="3200" dirty="0" err="1">
                <a:solidFill>
                  <a:srgbClr val="FF0000"/>
                </a:solidFill>
              </a:rPr>
              <a:t>eDMS</a:t>
            </a:r>
            <a:r>
              <a:rPr lang="fr-FR" sz="3200" dirty="0">
                <a:solidFill>
                  <a:srgbClr val="FF0000"/>
                </a:solidFill>
              </a:rPr>
              <a:t> vous pouvez imprimer votre DMS au format DRM afin de vérifier votre brouillon sur </a:t>
            </a:r>
            <a:r>
              <a:rPr lang="fr-FR" sz="3200" dirty="0" err="1">
                <a:solidFill>
                  <a:srgbClr val="FF0000"/>
                </a:solidFill>
              </a:rPr>
              <a:t>Prodouane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0085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00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60" y="463392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9874079" y="6803640"/>
            <a:ext cx="89768" cy="206467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 dirty="0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1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020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40" y="4776120"/>
            <a:ext cx="623520" cy="22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 rot="5400000">
            <a:off x="193500" y="255546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3" name="ZoneTexte 22"/>
          <p:cNvSpPr txBox="1"/>
          <p:nvPr/>
        </p:nvSpPr>
        <p:spPr>
          <a:xfrm rot="5400000">
            <a:off x="-95581" y="741690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728820" y="682110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ZoneTexte 30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32" name="ZoneTexte 31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3320" y="1031040"/>
            <a:ext cx="8089560" cy="33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ZoneTexte 33"/>
          <p:cNvSpPr txBox="1"/>
          <p:nvPr/>
        </p:nvSpPr>
        <p:spPr>
          <a:xfrm>
            <a:off x="4965480" y="423360"/>
            <a:ext cx="4889880" cy="434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Règles de gestion de CIEL internet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023640" y="1055880"/>
            <a:ext cx="549180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Le brouillon et l’enregistrement définitif de l’e-DRM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627919" y="1484999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843919" y="1419120"/>
            <a:ext cx="801396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Quelque soit le mode de transmission des données déclaratives, </a:t>
            </a:r>
            <a:r>
              <a:rPr lang="fr-FR" sz="1600" i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via 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portail interprofessionnel,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843919" y="1663199"/>
            <a:ext cx="81176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via l’envoi d’un fichier (DTI+ pour les seuls EA non viti) ou en saisie manuelle, le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télédéclarant doit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843919" y="1905839"/>
            <a:ext cx="80582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toujours se connecter sur CIEL pour enregistrer définitivement son e-DRM, au plus tard le 10 du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843919" y="2149560"/>
            <a:ext cx="239328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mois (date limite de dépôt) ;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627919" y="2945520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843919" y="2879640"/>
            <a:ext cx="8093159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Après le passage par le portail de son interprofession, le télédéclarant ressortissant peut venir sur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843919" y="3123720"/>
            <a:ext cx="599292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CIEL consulter ou modifier son brouillon jusqu’à la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date limite de dépôt ;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627919" y="3919680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843919" y="3852720"/>
            <a:ext cx="766656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CIEL envoie systématiquement un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courriel de rappel 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9 du mois (J-1 DLD) et un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courriel de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843919" y="4096440"/>
            <a:ext cx="668196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relance 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11 du mois (J+1 DLD) à l’adresse mail du compte prodou@ane de l’EA ;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627919" y="4653720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843919" y="4587839"/>
            <a:ext cx="818460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Une fois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l’enregistrement terminé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, un message s’affiche comportant : le numéro de la déclaration,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843919" y="4831920"/>
            <a:ext cx="8193599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la date et l’horodatage de cet enregistrement. Si l’EA viti n’est pas en échéance annuelle unique de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843919" y="5075640"/>
            <a:ext cx="528588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paiement (EAUP), il a aussi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numéro de la SAR pour télépayer.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627919" y="5627520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843919" y="5562000"/>
            <a:ext cx="8267039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Toutes ces informations sont également envoyées par courrier électronique à l’adresse mentionnée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843919" y="5804640"/>
            <a:ext cx="78980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dans le compte Prodou@ane (adresse électronique ayant les droits pour le paiement des droits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1843919" y="6053400"/>
            <a:ext cx="84492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d’accises).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00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60" y="463392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9874079" y="6803640"/>
            <a:ext cx="18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 dirty="0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18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020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40" y="4776120"/>
            <a:ext cx="623520" cy="22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 rot="5400000">
            <a:off x="193500" y="255546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3" name="ZoneTexte 22"/>
          <p:cNvSpPr txBox="1"/>
          <p:nvPr/>
        </p:nvSpPr>
        <p:spPr>
          <a:xfrm rot="5400000">
            <a:off x="-95581" y="741690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728820" y="682110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ZoneTexte 30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32" name="ZoneTexte 31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3320" y="1031040"/>
            <a:ext cx="8089560" cy="33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ZoneTexte 33"/>
          <p:cNvSpPr txBox="1"/>
          <p:nvPr/>
        </p:nvSpPr>
        <p:spPr>
          <a:xfrm>
            <a:off x="4965480" y="423360"/>
            <a:ext cx="4889880" cy="434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Règles de gestion de CIEL internet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4443480" y="1055880"/>
            <a:ext cx="265248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Télédéclarer et télépayer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627919" y="1768320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843919" y="1705680"/>
            <a:ext cx="29808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Sur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197439" y="1705680"/>
            <a:ext cx="41508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CIEL,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669400" y="1705680"/>
            <a:ext cx="216648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après  l’enregistrement  de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917240" y="1705680"/>
            <a:ext cx="481788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son  e-DRM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et  des  déclarations  annexes  (e-RNA,  demande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9884520" y="1705680"/>
            <a:ext cx="2383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de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843919" y="1934280"/>
            <a:ext cx="80672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compensation), le télédéclarant visualise la liquidation de l’e-DRM qui vient d’être déposée ainsi que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le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843919" y="2162880"/>
            <a:ext cx="46472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cumul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liquidatif depuis le début de la campagne vitivinicole.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627919" y="2685240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843919" y="2619360"/>
            <a:ext cx="842076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la  suite  du  dépôt  de  son  e-DRM, 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le  télédéclarant  dispose  des  informations  nécessaires  pour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843919" y="2863440"/>
            <a:ext cx="4243679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télépayer sa créance. Il doit rester sur Prodou@ne :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627919" y="3415320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843919" y="3349800"/>
            <a:ext cx="7914959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Muni de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son numéro de SAR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, le télédéclarant doit se connecter sur «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Module CB 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» (de 1 à 1500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843919" y="3593520"/>
            <a:ext cx="734940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euros de droits à acquitter) pour s’acquitter des droits d’accises dus (cf. Guide utilisateur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843919" y="3836160"/>
            <a:ext cx="810216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télépaiement CB). Certains pourront également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télérégler 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leurs droits d’accises (cf. télérèglement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843919" y="4079880"/>
            <a:ext cx="3317039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par prélèvement SEPA interentreprises).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663559" y="4856760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879560" y="4794480"/>
            <a:ext cx="78861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Si l’EA viti en EAUP a choisi de revenir à un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paiement mensuel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en adhérant à la téléprocédure CIEL, il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1879560" y="5023080"/>
            <a:ext cx="4362479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pourra télépayer dans la foulée du dépôt de son e-DRM.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00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60" y="463392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9874079" y="6803640"/>
            <a:ext cx="18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 dirty="0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19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020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40" y="4776120"/>
            <a:ext cx="623520" cy="22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 rot="5400000">
            <a:off x="193500" y="255546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3" name="ZoneTexte 22"/>
          <p:cNvSpPr txBox="1"/>
          <p:nvPr/>
        </p:nvSpPr>
        <p:spPr>
          <a:xfrm rot="5400000">
            <a:off x="-95581" y="741690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728820" y="682110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ZoneTexte 30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32" name="ZoneTexte 31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4160" y="1149120"/>
            <a:ext cx="8089560" cy="33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ZoneTexte 33"/>
          <p:cNvSpPr txBox="1"/>
          <p:nvPr/>
        </p:nvSpPr>
        <p:spPr>
          <a:xfrm>
            <a:off x="7558920" y="423360"/>
            <a:ext cx="2704320" cy="434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profil opérateur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2842200" y="1173960"/>
            <a:ext cx="579816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Une interface internet adaptée au profil de l’opérateur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740960" y="1700999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956960" y="1635120"/>
            <a:ext cx="845136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 profil  opérateur  récupère  les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données  du  référentiel  douanier  des  opérateurs 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:  les  données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956960" y="1878840"/>
            <a:ext cx="576432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« Entreprise », le cautionnement, l’activité, les produits couverts, etc.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956960" y="2121480"/>
            <a:ext cx="8129879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Toute donnée erronée doit être signalée à son service gestionnaire pour une adéquate correction.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956960" y="2365560"/>
            <a:ext cx="80564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De la même façon, tout changement de la situation juridique, fiscale doit être communiqué à son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956960" y="2607840"/>
            <a:ext cx="396936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service pour une mise à jour de son statut fiscal.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740960" y="3405240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956960" y="3338280"/>
            <a:ext cx="72468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Certains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746079" y="3338280"/>
            <a:ext cx="6836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champs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3493439" y="3338280"/>
            <a:ext cx="61956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relatifs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4177800" y="3338280"/>
            <a:ext cx="33912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aux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581360" y="3338280"/>
            <a:ext cx="112248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coordonnées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5768280" y="3338280"/>
            <a:ext cx="25380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086879" y="3338280"/>
            <a:ext cx="360359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l’EA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6516000" y="3338280"/>
            <a:ext cx="40752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sont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6987960" y="3338280"/>
            <a:ext cx="66960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ouverts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7721639" y="3338280"/>
            <a:ext cx="14400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à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7930800" y="3338280"/>
            <a:ext cx="19116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la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8185320" y="3338280"/>
            <a:ext cx="54792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saisie,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8797680" y="3338280"/>
            <a:ext cx="14076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il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9001440" y="3338280"/>
            <a:ext cx="67428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doivent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9739800" y="3338280"/>
            <a:ext cx="38628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être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1956960" y="3582000"/>
            <a:ext cx="505296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impérativement complétés lors de la saisie de la 1ère e-DRM.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1740960" y="4377960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1956960" y="4312440"/>
            <a:ext cx="824112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EA  viti 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(récoltant  vinificateur,  négociant  vinificateur  et  caves  coopératives  et  unions  de  caves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1956960" y="4555080"/>
            <a:ext cx="5484239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coopératives) =  ventilation des produits de la balance des stocks :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2655360" y="4798800"/>
            <a:ext cx="600840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° par libellé et code INAO obligatoirement pour les produits vitivinicoles ;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2655360" y="5042520"/>
            <a:ext cx="760716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° 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par  libellé  fiscal  pour  les  produits  autres  que  le  vin  (cas  des  opérateurs  vitivinicoles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1740960" y="5285160"/>
            <a:ext cx="556956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fabricant d'autres produits alcooliques à partir de vin ou de fruits) ;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80" y="3041640"/>
            <a:ext cx="1025999" cy="1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44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60" y="463392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59" y="3041640"/>
            <a:ext cx="1025999" cy="1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9875520" y="6803640"/>
            <a:ext cx="18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26</a:t>
            </a:r>
          </a:p>
        </p:txBody>
      </p:sp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15" name="ZoneTexte 14"/>
          <p:cNvSpPr txBox="1"/>
          <p:nvPr/>
        </p:nvSpPr>
        <p:spPr>
          <a:xfrm rot="5400000">
            <a:off x="-255060" y="7711740"/>
            <a:ext cx="186011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DGGDI - Formation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 rot="5400000">
            <a:off x="754560" y="6976440"/>
            <a:ext cx="389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CIEL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633920"/>
            <a:ext cx="703440" cy="2421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 rot="5400000">
            <a:off x="193500" y="248418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1" name="ZoneTexte 20"/>
          <p:cNvSpPr txBox="1"/>
          <p:nvPr/>
        </p:nvSpPr>
        <p:spPr>
          <a:xfrm rot="5400000">
            <a:off x="-230220" y="742446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ZoneTexte 22"/>
          <p:cNvSpPr txBox="1"/>
          <p:nvPr/>
        </p:nvSpPr>
        <p:spPr>
          <a:xfrm rot="5400000">
            <a:off x="594180" y="682866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30" name="ZoneTexte 29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489040" y="417240"/>
            <a:ext cx="781884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Focus sur le compte principal des produits détenus en suspension de droits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494719" y="1080000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33" name="Connecteur droit 32"/>
          <p:cNvSpPr/>
          <p:nvPr/>
        </p:nvSpPr>
        <p:spPr>
          <a:xfrm>
            <a:off x="4124880" y="1218960"/>
            <a:ext cx="1216440" cy="0"/>
          </a:xfrm>
          <a:prstGeom prst="line">
            <a:avLst/>
          </a:prstGeom>
          <a:noFill/>
          <a:ln w="12600" cap="flat">
            <a:solidFill>
              <a:srgbClr val="002060"/>
            </a:solidFill>
            <a:prstDash val="solid"/>
            <a:miter/>
          </a:ln>
        </p:spPr>
        <p:txBody>
          <a:bodyPr vert="horz" wrap="none" lIns="6120" tIns="6120" rIns="6120" bIns="612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710360" y="1017359"/>
            <a:ext cx="79866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Champs à renseigner lors de la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1ère connexion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sur CIEL ou lors de la 1ère déclaration de la campagne :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494719" y="1535760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710360" y="1474560"/>
            <a:ext cx="8373599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Warrant  agricole  ou  engagement  de  garantie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:  à  renseigner  dans  le  profil  opérateur  par  l’EA  viti  les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710360" y="1701719"/>
            <a:ext cx="832788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quantités gagées de l’appellation concernée et la date de mise en place du warrant. Le service aura la main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710360" y="1930319"/>
            <a:ext cx="3327479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pour apporter d’éventuelles modifications.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494719" y="2221560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710360" y="2158920"/>
            <a:ext cx="551448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Trois produits vitivinicoles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sont proposés systématiquement par CIEL :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710360" y="2387520"/>
            <a:ext cx="1011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870199" y="2387520"/>
            <a:ext cx="450359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stock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377800" y="2387520"/>
            <a:ext cx="4428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DPLC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2878560" y="2387520"/>
            <a:ext cx="4608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blanc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3396960" y="2387520"/>
            <a:ext cx="435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499559" y="2387520"/>
            <a:ext cx="11437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(dépassement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700160" y="2387520"/>
            <a:ext cx="6393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plafond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5396400" y="2387520"/>
            <a:ext cx="4867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limite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5940360" y="2387520"/>
            <a:ext cx="11070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classement) à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7104240" y="2387520"/>
            <a:ext cx="515879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terme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7677360" y="2387520"/>
            <a:ext cx="374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DRA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8110079" y="2387520"/>
            <a:ext cx="4608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blanc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8627399" y="2387520"/>
            <a:ext cx="11437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(dépassement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9828000" y="2387520"/>
            <a:ext cx="2383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1710360" y="2615039"/>
            <a:ext cx="1699919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rendement autorisé) ;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710360" y="2843640"/>
            <a:ext cx="30564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 stock DPLC rouge à terme DRA rouge ;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710360" y="3072239"/>
            <a:ext cx="13266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 Lies et bourbes.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1710360" y="3299400"/>
            <a:ext cx="55875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Les quantités de ces 3 produits ne génèrent jamais de sorties fiscalisées.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1494719" y="3819240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1710360" y="3756600"/>
            <a:ext cx="1385999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Sorties taxables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: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1710360" y="3985200"/>
            <a:ext cx="8276039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Les sorties avec paiement des droits sont à indiquer dans la ligne « ventes France sous CRD personnalisées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1710360" y="4212720"/>
            <a:ext cx="56073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ou collectives achetées en droits suspendus, sous DSA ou sous facture ».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1710360" y="4441320"/>
            <a:ext cx="84499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Les  quantités  saisies  dans  la  ligne  « ventes  France  sous  CRD  collectives  achetées  en  droits  acquittés »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1710360" y="4669920"/>
            <a:ext cx="6136199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n’entraînent aucune liquidation mais sont nécessaires pour un suivi statistique.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1494719" y="5188320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1710360" y="5125679"/>
            <a:ext cx="85748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L’EA  viti  producteur  « multi-produits »  peut  ajouter  des  produits  sous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libellés  fiscaux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pour  déclarer  des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1710360" y="5354280"/>
            <a:ext cx="83293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alcools et boissons alcooliques autres que le vin. </a:t>
            </a:r>
            <a:r>
              <a:rPr lang="fr-FR" sz="1500" i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Par exemple, des eaux de vie comme le cognac ou le marc.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710360" y="5582880"/>
            <a:ext cx="707508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D’un mois sur l’autre, le télédéclarant retrouvera l’ensemble de ses produits télédéclarés.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494719" y="6101279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710360" y="6038999"/>
            <a:ext cx="54201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Trois données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statistiques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sont à compléter éventuellement sur CIEL :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1710360" y="6267600"/>
            <a:ext cx="35805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 moûts de raisin transformés en jus de raisin ;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1710360" y="6494760"/>
            <a:ext cx="40500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 moûts de raisin transformés en moûts concentrés ;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1710360" y="6723360"/>
            <a:ext cx="31341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 vins utilisés à la fabrication de vinaigre.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80" y="501480"/>
            <a:ext cx="623520" cy="227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2926079"/>
            <a:ext cx="1335960" cy="170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40" y="4776120"/>
            <a:ext cx="623520" cy="22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3183840" y="6648479"/>
            <a:ext cx="45000" cy="2016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Times New Roman"/>
                <a:ea typeface="Segoe UI" pitchFamily="2"/>
                <a:cs typeface="Times New Roman"/>
              </a:rPr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440" y="1116000"/>
            <a:ext cx="3954600" cy="152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9635399" y="6637680"/>
            <a:ext cx="13032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8</a:t>
            </a:r>
          </a:p>
        </p:txBody>
      </p:sp>
      <p:sp>
        <p:nvSpPr>
          <p:cNvPr id="10" name="ZoneTexte 9"/>
          <p:cNvSpPr txBox="1"/>
          <p:nvPr/>
        </p:nvSpPr>
        <p:spPr>
          <a:xfrm rot="5400000">
            <a:off x="444600" y="2237400"/>
            <a:ext cx="7261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11" name="ZoneTexte 10"/>
          <p:cNvSpPr txBox="1"/>
          <p:nvPr/>
        </p:nvSpPr>
        <p:spPr>
          <a:xfrm rot="5400000">
            <a:off x="-230220" y="742446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 rot="5400000">
            <a:off x="594180" y="682866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20" name="ZoneTexte 19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529719" y="501480"/>
            <a:ext cx="755676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200">
                <a:solidFill>
                  <a:srgbClr val="002060"/>
                </a:solidFill>
                <a:latin typeface="Arial"/>
                <a:ea typeface="Segoe UI" pitchFamily="2"/>
                <a:cs typeface="Arial"/>
              </a:rPr>
              <a:t>Focus sur l’interconnexion avec le portail de l’interprofession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8811000" y="812520"/>
            <a:ext cx="119844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200">
                <a:solidFill>
                  <a:srgbClr val="002060"/>
                </a:solidFill>
                <a:latin typeface="Arial"/>
                <a:ea typeface="Segoe UI" pitchFamily="2"/>
                <a:cs typeface="Arial"/>
              </a:rPr>
              <a:t>principale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870560" y="1470960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333366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195640" y="1397160"/>
            <a:ext cx="75855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L’EA viti (récoltant vinificateur, négociant vinificateur et cave coopérative), ressortissant d’une ou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2195640" y="1630800"/>
            <a:ext cx="75841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plusieurs interprofessions, doit désigner dans la convention d’habilitation à CIEL l’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interprofession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2195640" y="1863000"/>
            <a:ext cx="776700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principale de rattachement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, à charge pour cette dernière de transmettre les données économiques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2195640" y="2096999"/>
            <a:ext cx="6308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reçues aux autres interprofessions. Circuit de la convention : papillon détachable.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870560" y="2491920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333366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195640" y="2418120"/>
            <a:ext cx="774288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Chaque convention de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l’EA viti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désignant une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interprofession principale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entraîne les conséquences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2195640" y="2651760"/>
            <a:ext cx="16023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suivantes pour CIEL :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2195640" y="2971800"/>
            <a:ext cx="68799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 chaque mois, un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flux entrant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depuis le portail émetteur de l’interprofession principale ;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2195640" y="3293279"/>
            <a:ext cx="714348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 chaque mois, un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flux sortant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des données économiques validées sur CIEL vers le portail de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195640" y="3526919"/>
            <a:ext cx="74379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l’interprofession désignée dans la convention (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même si l’opérateur vient directement sur CIEL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).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762560" y="3848040"/>
            <a:ext cx="435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870560" y="4242240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333366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195640" y="4169520"/>
            <a:ext cx="7700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Depuis le portail des interprofessions, à la fin de sa déclaration économique, l’EA viti est dirigé vers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2195640" y="4401719"/>
            <a:ext cx="8116199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Prodou@ne pour terminer son parcours déclaratif : sur Prodou@ne, l’usager saisit son identifiant et son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2195640" y="4635720"/>
            <a:ext cx="30333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mot de passe pour se connecter à CIEL.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870560" y="5030640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333366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2195640" y="4956840"/>
            <a:ext cx="8087039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Sur la page d’accueil de CIEL, il va dans le menu « Gérer mes déclarations », il retrouve dans son tableau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195640" y="5190480"/>
            <a:ext cx="77443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de bord les DRM précédentes et le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brouillon pré-rempli de sa DRM avec les données économiques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2195640" y="5423040"/>
            <a:ext cx="80643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précédemment saisies sur le portail de l’interprofession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. L’opérateur relit et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enregistre définitivement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2195640" y="5656680"/>
            <a:ext cx="85248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sa e-DRM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.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870560" y="6051960"/>
            <a:ext cx="69480" cy="86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670">
                <a:solidFill>
                  <a:srgbClr val="333366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2195640" y="5977800"/>
            <a:ext cx="7893359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Sur le 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portail interprofessionnel, l’EA viti ne peut pas déclarer le sucre 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(déclaration de chaptalisation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2195640" y="6210360"/>
            <a:ext cx="783108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article 422 CGI)</a:t>
            </a:r>
            <a:r>
              <a:rPr lang="fr-FR" sz="15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, ni la compensation, ni visualiser les autres données liquidatives</a:t>
            </a: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. L’EA viti doit saisir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2195640" y="6443999"/>
            <a:ext cx="527976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directement sur CIEL internet ces données soumises au secret fiscal.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00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60" y="463392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9874079" y="6803640"/>
            <a:ext cx="18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27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020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40" y="4776120"/>
            <a:ext cx="623520" cy="22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 rot="5400000">
            <a:off x="193500" y="255546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3" name="ZoneTexte 22"/>
          <p:cNvSpPr txBox="1"/>
          <p:nvPr/>
        </p:nvSpPr>
        <p:spPr>
          <a:xfrm rot="5400000">
            <a:off x="-95581" y="741690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728820" y="682110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ZoneTexte 30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32" name="ZoneTexte 31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080" y="1016999"/>
            <a:ext cx="8089560" cy="33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ZoneTexte 33"/>
          <p:cNvSpPr txBox="1"/>
          <p:nvPr/>
        </p:nvSpPr>
        <p:spPr>
          <a:xfrm>
            <a:off x="3261240" y="423360"/>
            <a:ext cx="6919560" cy="434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Dématérialisation de la demande compensation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3894840" y="1040759"/>
            <a:ext cx="3617279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Les champs liés à la compensation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549080" y="1506599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765080" y="1440720"/>
            <a:ext cx="804888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CIEL intègre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une gestion informatisée 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des demandes de compensation : si l’opérateur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replace en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765080" y="1683360"/>
            <a:ext cx="819072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suspension  des  produits  ayant  préalablement  acquitté  les  droits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,  alors  les  champs  «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mois 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»,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65080" y="1927439"/>
            <a:ext cx="842580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«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année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»  et  «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quantité  en  HL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»  deviennent  obligatoires  et  permettent  à  CIEL  de  déterminer  le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765080" y="2171160"/>
            <a:ext cx="32072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taux auquel ont été taxés les produits ;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549080" y="2723039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765080" y="2657520"/>
            <a:ext cx="81356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La période de replacement doit dater au plus de 2 ans (</a:t>
            </a:r>
            <a:r>
              <a:rPr lang="fr-FR" sz="1600" i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Exemple :  pour la déclaration de juin 2016,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765080" y="2900160"/>
            <a:ext cx="521100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 i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la période de replacement ne peut être antérieure à juin 2014) 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;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549080" y="3453480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765080" y="3387600"/>
            <a:ext cx="799740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champ «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Observations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» devient également obligatoire et impose au télédéclarant de saisir le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765080" y="3630240"/>
            <a:ext cx="441720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motif du replacement en suspension de ces produits ;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549080" y="4183559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765080" y="4116600"/>
            <a:ext cx="845856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Un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contrôle  de  cohérence 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est  effectué  par  CIEL  sur  les  quantités  mises  à  la  consommation :  le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765080" y="4360680"/>
            <a:ext cx="847260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crédit  de  droits  vient  compenser  le  montant  dû  pour  la  même  imposition  (code  taxe).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Ainsi,  la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765080" y="4604400"/>
            <a:ext cx="80672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compensation    s’effectue  à  due  concurrence  des  droits  identiques  liquidés  sur  l’e-DRM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(le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765080" y="4847040"/>
            <a:ext cx="8129879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montant compensé pour une imposition ne peut pas être supérieur au montant liquidé pour cette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765080" y="5090759"/>
            <a:ext cx="9914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imposition).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80" y="3041640"/>
            <a:ext cx="1025999" cy="1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44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60" y="463392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59" y="3041640"/>
            <a:ext cx="1025999" cy="1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9875520" y="6803640"/>
            <a:ext cx="18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28</a:t>
            </a:r>
          </a:p>
        </p:txBody>
      </p:sp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15" name="ZoneTexte 14"/>
          <p:cNvSpPr txBox="1"/>
          <p:nvPr/>
        </p:nvSpPr>
        <p:spPr>
          <a:xfrm rot="5400000">
            <a:off x="-255060" y="7711740"/>
            <a:ext cx="186011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DGGDI - Formation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 rot="5400000">
            <a:off x="754560" y="6976440"/>
            <a:ext cx="389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CIEL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633920"/>
            <a:ext cx="703440" cy="2421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 rot="5400000">
            <a:off x="193500" y="248418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1" name="ZoneTexte 20"/>
          <p:cNvSpPr txBox="1"/>
          <p:nvPr/>
        </p:nvSpPr>
        <p:spPr>
          <a:xfrm rot="5400000">
            <a:off x="-230220" y="742446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ZoneTexte 22"/>
          <p:cNvSpPr txBox="1"/>
          <p:nvPr/>
        </p:nvSpPr>
        <p:spPr>
          <a:xfrm rot="5400000">
            <a:off x="594180" y="682866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30" name="ZoneTexte 29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080" y="1016999"/>
            <a:ext cx="8089560" cy="33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ZoneTexte 31"/>
          <p:cNvSpPr txBox="1"/>
          <p:nvPr/>
        </p:nvSpPr>
        <p:spPr>
          <a:xfrm>
            <a:off x="4206240" y="421920"/>
            <a:ext cx="3746880" cy="4042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L’e-demande compensation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2749320" y="1054800"/>
            <a:ext cx="59094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Le tableau de suivi de la compensation version du 04/07/2016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549080" y="1506599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765080" y="1440720"/>
            <a:ext cx="788436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CIEL proposera un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tableau de suivi 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pour chaque imposition pour lesquelles un solde de droits à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765080" y="1683360"/>
            <a:ext cx="5863679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compenser existe. Il sera alimenté par les télédéclarations successives ;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549080" y="2236680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38" name="Connecteur droit 37"/>
          <p:cNvSpPr/>
          <p:nvPr/>
        </p:nvSpPr>
        <p:spPr>
          <a:xfrm>
            <a:off x="1765080" y="2386079"/>
            <a:ext cx="2551320" cy="0"/>
          </a:xfrm>
          <a:prstGeom prst="line">
            <a:avLst/>
          </a:prstGeom>
          <a:noFill/>
          <a:ln w="13680" cap="flat">
            <a:solidFill>
              <a:srgbClr val="002060"/>
            </a:solidFill>
            <a:prstDash val="solid"/>
            <a:miter/>
          </a:ln>
        </p:spPr>
        <p:txBody>
          <a:bodyPr vert="horz" wrap="none" lIns="6840" tIns="6840" rIns="6840" bIns="684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765080" y="2171160"/>
            <a:ext cx="80564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Lors de la 1ere télédéclaration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, CIEL permettra de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reprendre le solde de droits à compenser non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765080" y="2413800"/>
            <a:ext cx="81158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prescrits 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résultant des déclarations papier, dans un champ dédié à cette reprise de données (dans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765080" y="2657520"/>
            <a:ext cx="749880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la balance des stocks en DS, par produit, pas d’impact sur le stock). Les pièces justificatives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765080" y="2900160"/>
            <a:ext cx="403632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correspondantes devront être jointes à l’e-DRM ;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549080" y="3453480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765080" y="3387600"/>
            <a:ext cx="805680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Chaque replacement viendra alimenter le solde 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de droits dans le tableau de suivi de l’imposition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765080" y="3630240"/>
            <a:ext cx="59594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concernée. Tout replacement donne lieu à une ligne de suivi spécifique ;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549080" y="4183559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765080" y="4116600"/>
            <a:ext cx="81662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La demande de compensation viendra en déduction du solde 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de droits dans le tableau de suivi de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765080" y="4360680"/>
            <a:ext cx="720936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l’imposition concernée. Toute compensation donne lieu à une ligne de suivi spécifique ;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549080" y="4914000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765080" y="4847040"/>
            <a:ext cx="81698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solde de droits à compenser est valable sur </a:t>
            </a:r>
            <a:r>
              <a:rPr lang="fr-FR" sz="16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une année</a:t>
            </a: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: u</a:t>
            </a:r>
            <a:r>
              <a:rPr lang="fr-FR" sz="1600">
                <a:solidFill>
                  <a:srgbClr val="003366"/>
                </a:solidFill>
                <a:latin typeface="Calibri"/>
                <a:ea typeface="Segoe UI" pitchFamily="2"/>
                <a:cs typeface="Calibri"/>
              </a:rPr>
              <a:t>n nouveau tableau est mis en place au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765080" y="5090759"/>
            <a:ext cx="46184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3366"/>
                </a:solidFill>
                <a:latin typeface="Calibri"/>
                <a:ea typeface="Segoe UI" pitchFamily="2"/>
                <a:cs typeface="Calibri"/>
              </a:rPr>
              <a:t>début de chaque exercice/campagne avec un solde nul ;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549080" y="5643000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765080" y="5577120"/>
            <a:ext cx="769680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3366"/>
                </a:solidFill>
                <a:latin typeface="Calibri"/>
                <a:ea typeface="Segoe UI" pitchFamily="2"/>
                <a:cs typeface="Calibri"/>
              </a:rPr>
              <a:t>Le solde des années précédentes est consultable dans des tableaux distincts. Un solde positif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1765080" y="5821200"/>
            <a:ext cx="793800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3366"/>
                </a:solidFill>
                <a:latin typeface="Calibri"/>
                <a:ea typeface="Segoe UI" pitchFamily="2"/>
                <a:cs typeface="Calibri"/>
              </a:rPr>
              <a:t>pourra faire l’objet d’une demande de </a:t>
            </a:r>
            <a:r>
              <a:rPr lang="fr-FR" sz="1600" b="1">
                <a:solidFill>
                  <a:srgbClr val="003366"/>
                </a:solidFill>
                <a:latin typeface="Calibri"/>
                <a:ea typeface="Segoe UI" pitchFamily="2"/>
                <a:cs typeface="Calibri"/>
              </a:rPr>
              <a:t>remboursement </a:t>
            </a:r>
            <a:r>
              <a:rPr lang="fr-FR" sz="1600">
                <a:solidFill>
                  <a:srgbClr val="003366"/>
                </a:solidFill>
                <a:latin typeface="Calibri"/>
                <a:ea typeface="Segoe UI" pitchFamily="2"/>
                <a:cs typeface="Calibri"/>
              </a:rPr>
              <a:t>jusqu’à prescription, c’est-à-dire 3 ans à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1765080" y="6063840"/>
            <a:ext cx="214812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3366"/>
                </a:solidFill>
                <a:latin typeface="Calibri"/>
                <a:ea typeface="Segoe UI" pitchFamily="2"/>
                <a:cs typeface="Calibri"/>
              </a:rPr>
              <a:t>compter du replacement.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549080" y="7281720"/>
            <a:ext cx="46440" cy="2487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6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00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60" y="463392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9874079" y="6803640"/>
            <a:ext cx="18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29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020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40" y="4776120"/>
            <a:ext cx="623520" cy="22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 rot="5400000">
            <a:off x="193500" y="255546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3" name="ZoneTexte 22"/>
          <p:cNvSpPr txBox="1"/>
          <p:nvPr/>
        </p:nvSpPr>
        <p:spPr>
          <a:xfrm rot="5400000">
            <a:off x="-95581" y="741690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728820" y="682110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ZoneTexte 30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32" name="ZoneTexte 31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7640" y="1079280"/>
            <a:ext cx="8855640" cy="547236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ZoneTexte 33"/>
          <p:cNvSpPr txBox="1"/>
          <p:nvPr/>
        </p:nvSpPr>
        <p:spPr>
          <a:xfrm>
            <a:off x="6986160" y="419760"/>
            <a:ext cx="3224160" cy="340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2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L’e-demande compensation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00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60" y="463392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9874079" y="6803640"/>
            <a:ext cx="18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30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020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40" y="4776120"/>
            <a:ext cx="623520" cy="22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 rot="5400000">
            <a:off x="193500" y="255546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3" name="ZoneTexte 22"/>
          <p:cNvSpPr txBox="1"/>
          <p:nvPr/>
        </p:nvSpPr>
        <p:spPr>
          <a:xfrm rot="5400000">
            <a:off x="-95581" y="741690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728820" y="682110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ZoneTexte 30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32" name="ZoneTexte 31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280" y="70920"/>
            <a:ext cx="9972000" cy="6623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ZoneTexte 33"/>
          <p:cNvSpPr txBox="1"/>
          <p:nvPr/>
        </p:nvSpPr>
        <p:spPr>
          <a:xfrm>
            <a:off x="2566440" y="419760"/>
            <a:ext cx="7663320" cy="340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2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Version ultérieure de l’e-demande compensation (projet maquette)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500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960" y="463392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3041640"/>
            <a:ext cx="1025999" cy="131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/>
          <p:cNvSpPr txBox="1"/>
          <p:nvPr/>
        </p:nvSpPr>
        <p:spPr>
          <a:xfrm>
            <a:off x="9874079" y="6803640"/>
            <a:ext cx="18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31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020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ZoneTexte 15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040" y="4776120"/>
            <a:ext cx="623520" cy="22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/>
          <p:cNvSpPr txBox="1"/>
          <p:nvPr/>
        </p:nvSpPr>
        <p:spPr>
          <a:xfrm rot="5400000">
            <a:off x="193500" y="255546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3" name="ZoneTexte 22"/>
          <p:cNvSpPr txBox="1"/>
          <p:nvPr/>
        </p:nvSpPr>
        <p:spPr>
          <a:xfrm rot="5400000">
            <a:off x="-95581" y="741690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728820" y="682110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ZoneTexte 30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32" name="ZoneTexte 31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6986160" y="419760"/>
            <a:ext cx="3224160" cy="3402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2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L’e-demande compensation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7640" y="1151640"/>
            <a:ext cx="8963640" cy="554328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ZoneTexte 34"/>
          <p:cNvSpPr txBox="1"/>
          <p:nvPr/>
        </p:nvSpPr>
        <p:spPr>
          <a:xfrm>
            <a:off x="1549080" y="1506599"/>
            <a:ext cx="73800" cy="918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72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00" y="286920"/>
            <a:ext cx="9623160" cy="4636772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La DMS devenue DRM définitive sur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Produouane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est transmise au CIVB</a:t>
            </a:r>
            <a:br>
              <a:rPr lang="fr-FR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Si elle diffère de celle enregistrée sur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eDMS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il faut traiter les écarts (page d’accueil) pour passer à la DMS du mois suivant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4698609"/>
            <a:ext cx="10452296" cy="26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741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80" y="3041640"/>
            <a:ext cx="1025999" cy="1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44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60" y="463392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59" y="3041640"/>
            <a:ext cx="1025999" cy="1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9875520" y="6803640"/>
            <a:ext cx="18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34</a:t>
            </a:r>
          </a:p>
        </p:txBody>
      </p:sp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15" name="ZoneTexte 14"/>
          <p:cNvSpPr txBox="1"/>
          <p:nvPr/>
        </p:nvSpPr>
        <p:spPr>
          <a:xfrm rot="5400000">
            <a:off x="-255060" y="7711740"/>
            <a:ext cx="186011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DGGDI - Formation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ZoneTexte 17"/>
          <p:cNvSpPr txBox="1"/>
          <p:nvPr/>
        </p:nvSpPr>
        <p:spPr>
          <a:xfrm rot="5400000">
            <a:off x="754560" y="6976440"/>
            <a:ext cx="389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CIEL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633920"/>
            <a:ext cx="703440" cy="242172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/>
          <p:cNvSpPr txBox="1"/>
          <p:nvPr/>
        </p:nvSpPr>
        <p:spPr>
          <a:xfrm rot="5400000">
            <a:off x="193500" y="248418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1" name="ZoneTexte 20"/>
          <p:cNvSpPr txBox="1"/>
          <p:nvPr/>
        </p:nvSpPr>
        <p:spPr>
          <a:xfrm rot="5400000">
            <a:off x="-230220" y="742446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ZoneTexte 22"/>
          <p:cNvSpPr txBox="1"/>
          <p:nvPr/>
        </p:nvSpPr>
        <p:spPr>
          <a:xfrm rot="5400000">
            <a:off x="594180" y="682866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ZoneTexte 2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30" name="ZoneTexte 29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3263760" y="3581640"/>
            <a:ext cx="5479559" cy="4971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32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MERCI POUR VOTRE ATTENTION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00" y="0"/>
            <a:ext cx="9623160" cy="1064302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Site de test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eDMS</a:t>
            </a:r>
            <a:endParaRPr lang="fr-F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7" descr="image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304" y="1589807"/>
            <a:ext cx="10693401" cy="661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149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80" y="501480"/>
            <a:ext cx="623520" cy="227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0" y="2926079"/>
            <a:ext cx="1335960" cy="170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40" y="4776120"/>
            <a:ext cx="623520" cy="22795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3183840" y="6648479"/>
            <a:ext cx="45000" cy="2016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>
                <a:solidFill>
                  <a:srgbClr val="000000"/>
                </a:solidFill>
                <a:latin typeface="Times New Roman"/>
                <a:ea typeface="Segoe UI" pitchFamily="2"/>
                <a:cs typeface="Times New Roman"/>
              </a:rPr>
              <a:t>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3440" y="1116000"/>
            <a:ext cx="3954600" cy="15228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ZoneTexte 8"/>
          <p:cNvSpPr txBox="1"/>
          <p:nvPr/>
        </p:nvSpPr>
        <p:spPr>
          <a:xfrm>
            <a:off x="9635399" y="6637680"/>
            <a:ext cx="13032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7</a:t>
            </a:r>
          </a:p>
        </p:txBody>
      </p:sp>
      <p:sp>
        <p:nvSpPr>
          <p:cNvPr id="10" name="ZoneTexte 9"/>
          <p:cNvSpPr txBox="1"/>
          <p:nvPr/>
        </p:nvSpPr>
        <p:spPr>
          <a:xfrm rot="5400000">
            <a:off x="444600" y="2237400"/>
            <a:ext cx="72612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11" name="ZoneTexte 10"/>
          <p:cNvSpPr txBox="1"/>
          <p:nvPr/>
        </p:nvSpPr>
        <p:spPr>
          <a:xfrm rot="5400000">
            <a:off x="-230220" y="742446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 rot="5400000">
            <a:off x="594180" y="682866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ZoneTexte 14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ZoneTexte 16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20" name="ZoneTexte 19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683760" y="742319"/>
            <a:ext cx="3149279" cy="263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60">
                <a:solidFill>
                  <a:srgbClr val="333366"/>
                </a:solidFill>
                <a:latin typeface="Arial"/>
                <a:ea typeface="Segoe UI" pitchFamily="2"/>
                <a:cs typeface="Arial"/>
              </a:rPr>
              <a:t>Pré-requis Mise en production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404360" y="1383119"/>
            <a:ext cx="83160" cy="104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810">
                <a:solidFill>
                  <a:srgbClr val="333366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404360" y="2085480"/>
            <a:ext cx="83160" cy="104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810">
                <a:solidFill>
                  <a:srgbClr val="333366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404360" y="2786400"/>
            <a:ext cx="83160" cy="104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810">
                <a:solidFill>
                  <a:srgbClr val="333366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728360" y="2699280"/>
            <a:ext cx="24451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333366"/>
                </a:solidFill>
                <a:latin typeface="Calibri"/>
                <a:ea typeface="Segoe UI" pitchFamily="2"/>
                <a:cs typeface="Calibri"/>
              </a:rPr>
              <a:t>Adhésions/habilitations </a:t>
            </a:r>
            <a:r>
              <a:rPr lang="fr-FR" sz="1800">
                <a:solidFill>
                  <a:srgbClr val="333366"/>
                </a:solidFill>
                <a:latin typeface="Calibri"/>
                <a:ea typeface="Segoe UI" pitchFamily="2"/>
                <a:cs typeface="Calibri"/>
              </a:rPr>
              <a:t>: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286160" y="2699280"/>
            <a:ext cx="4334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Une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4834080" y="2699280"/>
            <a:ext cx="5432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seule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491800" y="2699280"/>
            <a:ext cx="109656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convention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694920" y="2699280"/>
            <a:ext cx="107675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d’adhésion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7869240" y="2699280"/>
            <a:ext cx="2430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et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8226000" y="2699280"/>
            <a:ext cx="111311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habilitation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9449280" y="2699280"/>
            <a:ext cx="4928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pour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10056600" y="2699280"/>
            <a:ext cx="2142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la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1728360" y="2978639"/>
            <a:ext cx="3190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téléprocédure et le télépaiement.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1728360" y="3330720"/>
            <a:ext cx="7276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dirty="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Adhésion facultative mais qui vaudra jusqu’à la fin de la campagne vitivinicole.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1728360" y="3681000"/>
            <a:ext cx="8497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dirty="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Les DRM papiers des interprofessions viticoles sont maintenues en l'état. Elles doivent être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728360" y="3960360"/>
            <a:ext cx="839196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dirty="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conformes à la réglementation et aux accords interprofessionnels (idem pour les registres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728360" y="4238640"/>
            <a:ext cx="83735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de cave).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728360" y="4590360"/>
            <a:ext cx="827747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brouillon de l'e-DRM transmis par le portail interprofessionnel doit être conforme aux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1728360" y="4868640"/>
            <a:ext cx="87181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prescriptions  de  CIEL.  La  DRM  papier  d'un  ressortissant  n'est  donc  pas  impactée  par  le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728360" y="5148000"/>
            <a:ext cx="88398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déploiement  de  CIEL.  En  revanche,  l'e-DRM  de  CIEL  d'un  ressortissant  sera  différente  du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728360" y="5427360"/>
            <a:ext cx="88398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modèle  papier  en  circulation  car  elle  reprendra  seulement  les  données  économiques  qui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728360" y="5705640"/>
            <a:ext cx="8687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intéressent  la  DGDDI  (les  données  économiques  intéressant  l'interprofession  auront  été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728360" y="5985000"/>
            <a:ext cx="855647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préalablement déclarées sur le portail de son interprofession) ainsi que les données fiscales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728360" y="6264360"/>
            <a:ext cx="88354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et  comptables  qui  ne  sont  télédéclarées  que  sur  CIEL.  Un  arrêté  définira  l'ensemble  des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728360" y="6542280"/>
            <a:ext cx="26676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données de l'e-DRM de CIEL.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dirty="0">
                <a:solidFill>
                  <a:schemeClr val="accent1">
                    <a:lumMod val="75000"/>
                  </a:schemeClr>
                </a:solidFill>
              </a:rPr>
              <a:t>L’adhésion est facultative</a:t>
            </a:r>
            <a:br>
              <a:rPr lang="fr-FR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000" b="1" dirty="0">
                <a:solidFill>
                  <a:schemeClr val="accent1">
                    <a:lumMod val="75000"/>
                  </a:schemeClr>
                </a:solidFill>
              </a:rPr>
              <a:t>Quand vous avez adhéré vous ne pouvez plus établir de « DRM papier »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736600" y="2391507"/>
            <a:ext cx="4524375" cy="369156"/>
          </a:xfrm>
        </p:spPr>
        <p:txBody>
          <a:bodyPr/>
          <a:lstStyle/>
          <a:p>
            <a:r>
              <a:rPr lang="fr-FR" dirty="0"/>
              <a:t>CONVENTION CIEL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5413375" y="2391507"/>
            <a:ext cx="4546600" cy="369155"/>
          </a:xfrm>
        </p:spPr>
        <p:txBody>
          <a:bodyPr/>
          <a:lstStyle/>
          <a:p>
            <a:r>
              <a:rPr lang="fr-FR" dirty="0"/>
              <a:t>FORMULAIRE INTERPROFESSION</a:t>
            </a:r>
          </a:p>
        </p:txBody>
      </p:sp>
      <p:pic>
        <p:nvPicPr>
          <p:cNvPr id="12" name="Espace réservé du contenu 1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48287" y="2760662"/>
            <a:ext cx="3894187" cy="1980150"/>
          </a:xfrm>
          <a:prstGeom prst="rect">
            <a:avLst/>
          </a:prstGeo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3947" y="2760663"/>
            <a:ext cx="4210422" cy="198014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921092" y="5472333"/>
            <a:ext cx="8679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rgbClr val="FF0000"/>
                </a:solidFill>
              </a:rPr>
              <a:t>Les deux formulaires sont à renvoyer au préalable signés par mail ou par courrier à la fois à la Douane et au CIVB pour pouvoir </a:t>
            </a:r>
            <a:r>
              <a:rPr lang="fr-FR" sz="2400" dirty="0" err="1">
                <a:solidFill>
                  <a:srgbClr val="FF0000"/>
                </a:solidFill>
              </a:rPr>
              <a:t>télédéclarer</a:t>
            </a:r>
            <a:r>
              <a:rPr lang="fr-FR" sz="2400" dirty="0">
                <a:solidFill>
                  <a:srgbClr val="FF0000"/>
                </a:solidFill>
              </a:rPr>
              <a:t>.</a:t>
            </a:r>
          </a:p>
          <a:p>
            <a:r>
              <a:rPr lang="fr-FR" sz="2400" dirty="0">
                <a:solidFill>
                  <a:srgbClr val="FF0000"/>
                </a:solidFill>
              </a:rPr>
              <a:t>Douane:</a:t>
            </a:r>
          </a:p>
          <a:p>
            <a:r>
              <a:rPr lang="fr-FR" sz="2400" dirty="0">
                <a:solidFill>
                  <a:srgbClr val="FF0000"/>
                </a:solidFill>
              </a:rPr>
              <a:t>CIVB: edms@vins-bordeaux.fr</a:t>
            </a:r>
          </a:p>
        </p:txBody>
      </p:sp>
    </p:spTree>
    <p:extLst>
      <p:ext uri="{BB962C8B-B14F-4D97-AF65-F5344CB8AC3E}">
        <p14:creationId xmlns:p14="http://schemas.microsoft.com/office/powerpoint/2010/main" val="2196320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600" y="1"/>
            <a:ext cx="9623160" cy="604434"/>
          </a:xfrm>
        </p:spPr>
        <p:txBody>
          <a:bodyPr/>
          <a:lstStyle/>
          <a:p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Site de production </a:t>
            </a:r>
            <a:r>
              <a:rPr lang="fr-FR" dirty="0" err="1">
                <a:solidFill>
                  <a:schemeClr val="accent1">
                    <a:lumMod val="75000"/>
                  </a:schemeClr>
                </a:solidFill>
              </a:rPr>
              <a:t>eDMS</a:t>
            </a:r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 avec clé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19527"/>
            <a:ext cx="10693400" cy="683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62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80" y="3040200"/>
            <a:ext cx="1025999" cy="1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00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60" y="463284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80" y="3041640"/>
            <a:ext cx="1025999" cy="1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9919800" y="6803640"/>
            <a:ext cx="9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9</a:t>
            </a:r>
          </a:p>
        </p:txBody>
      </p:sp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15" name="ZoneTexte 14"/>
          <p:cNvSpPr txBox="1"/>
          <p:nvPr/>
        </p:nvSpPr>
        <p:spPr>
          <a:xfrm rot="5400000">
            <a:off x="-256140" y="7711740"/>
            <a:ext cx="186011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DGGDI - Formation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/>
          <p:cNvSpPr txBox="1"/>
          <p:nvPr/>
        </p:nvSpPr>
        <p:spPr>
          <a:xfrm rot="5400000">
            <a:off x="753480" y="6976440"/>
            <a:ext cx="389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CIEL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ZoneTexte 20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ZoneTexte 22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8640"/>
            <a:ext cx="704520" cy="245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193500" y="255546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8" name="ZoneTexte 27"/>
          <p:cNvSpPr txBox="1"/>
          <p:nvPr/>
        </p:nvSpPr>
        <p:spPr>
          <a:xfrm rot="5400000">
            <a:off x="-230220" y="742446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ZoneTexte 29"/>
          <p:cNvSpPr txBox="1"/>
          <p:nvPr/>
        </p:nvSpPr>
        <p:spPr>
          <a:xfrm rot="5400000">
            <a:off x="594180" y="682866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ZoneTexte 31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ZoneTexte 3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ZoneTexte 35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37" name="ZoneTexte 36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5999" y="1015919"/>
            <a:ext cx="8090999" cy="33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ZoneTexte 38"/>
          <p:cNvSpPr txBox="1"/>
          <p:nvPr/>
        </p:nvSpPr>
        <p:spPr>
          <a:xfrm>
            <a:off x="5626079" y="423360"/>
            <a:ext cx="2973959" cy="434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Présentation de CIEL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047479" y="1040759"/>
            <a:ext cx="3312359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La dématérialisation de la DRM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740960" y="1637640"/>
            <a:ext cx="245448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Qu’est ce que la DRM ?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1956960" y="2215439"/>
            <a:ext cx="81860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La  DRM  est  obligatoire :  c’est  une  photographie  à  un  instant  T  de  la  comptabilité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956960" y="2489760"/>
            <a:ext cx="57326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matières de l’EA (Entrepositaire Agréé). Elle est composé de :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1740960" y="3112919"/>
            <a:ext cx="83160" cy="104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81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956960" y="3038400"/>
            <a:ext cx="791495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</a:t>
            </a:r>
            <a:r>
              <a:rPr lang="fr-FR" sz="18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la balance mensuelle des comptes </a:t>
            </a: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(compte principal et capsules représentatives de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956960" y="3312720"/>
            <a:ext cx="805356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droits)  en  droits  acquittés  ou  en  droits  suspendus.  Les  produits  vitivinicoles  sont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956960" y="3587040"/>
            <a:ext cx="82835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déclarés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2853360" y="3587040"/>
            <a:ext cx="36179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par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3284639" y="3587040"/>
            <a:ext cx="10994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appellation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453560" y="3587040"/>
            <a:ext cx="87551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d’origine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396760" y="3587040"/>
            <a:ext cx="2430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et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5708520" y="3587040"/>
            <a:ext cx="308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les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086160" y="3587040"/>
            <a:ext cx="6926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alcools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6848999" y="3587040"/>
            <a:ext cx="2430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et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7160760" y="3587040"/>
            <a:ext cx="308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les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7538399" y="3587040"/>
            <a:ext cx="85571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boissons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8461440" y="3587040"/>
            <a:ext cx="115596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alcooliques,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9685080" y="3587040"/>
            <a:ext cx="36179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par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1956960" y="3861359"/>
            <a:ext cx="350423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dénomination ou nature de produits ;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1740960" y="4484520"/>
            <a:ext cx="83160" cy="104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81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1956960" y="4410000"/>
            <a:ext cx="79376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 la déclaration liquidative</a:t>
            </a: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, conformément à la réglementation, reprend les quantités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1956960" y="4684320"/>
            <a:ext cx="7753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imposables et le montant des droits à acquitter par nature de produits, ainsi que le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1956960" y="4958640"/>
            <a:ext cx="56167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tarif d’imposition et le montant global des droits à acquitter.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1956960" y="5507279"/>
            <a:ext cx="78584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i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Pour en savoir plus : articles 302D III du CGI, 286 I et J de l’annexe II au CGI,    50-00G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1956960" y="5781600"/>
            <a:ext cx="3448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i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de l’annexe IV au CGI et le BOD 6481.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rme libre 1"/>
          <p:cNvSpPr/>
          <p:nvPr/>
        </p:nvSpPr>
        <p:spPr>
          <a:xfrm>
            <a:off x="0" y="0"/>
            <a:ext cx="10692000" cy="755892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9701" h="20998">
                <a:moveTo>
                  <a:pt x="0" y="0"/>
                </a:moveTo>
                <a:lnTo>
                  <a:pt x="29701" y="0"/>
                </a:lnTo>
                <a:lnTo>
                  <a:pt x="29701" y="20998"/>
                </a:lnTo>
                <a:lnTo>
                  <a:pt x="0" y="20998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sp>
        <p:nvSpPr>
          <p:cNvPr id="3" name="Forme libre 2"/>
          <p:cNvSpPr/>
          <p:nvPr/>
        </p:nvSpPr>
        <p:spPr>
          <a:xfrm>
            <a:off x="359280" y="359280"/>
            <a:ext cx="9972000" cy="68400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7701" h="19001">
                <a:moveTo>
                  <a:pt x="0" y="0"/>
                </a:moveTo>
                <a:lnTo>
                  <a:pt x="27701" y="0"/>
                </a:lnTo>
                <a:lnTo>
                  <a:pt x="27701" y="19001"/>
                </a:lnTo>
                <a:lnTo>
                  <a:pt x="0" y="19001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0" tIns="0" rIns="0" bIns="0" compatLnSpc="0"/>
          <a:lstStyle/>
          <a:p>
            <a:pPr lvl="0" rtl="0" hangingPunct="0">
              <a:buNone/>
              <a:tabLst/>
            </a:pPr>
            <a:endParaRPr lang="fr-FR" sz="2400">
              <a:latin typeface="Times New Roman" pitchFamily="18"/>
              <a:ea typeface="Segoe UI" pitchFamily="2"/>
              <a:cs typeface="Tahoma" pitchFamily="2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0" y="4075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80" y="3040200"/>
            <a:ext cx="1025999" cy="1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5000" y="810000"/>
            <a:ext cx="4358520" cy="1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960" y="4632840"/>
            <a:ext cx="816480" cy="2486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280" y="3041640"/>
            <a:ext cx="1025999" cy="1312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ZoneTexte 12"/>
          <p:cNvSpPr txBox="1"/>
          <p:nvPr/>
        </p:nvSpPr>
        <p:spPr>
          <a:xfrm>
            <a:off x="9874079" y="6803640"/>
            <a:ext cx="180720" cy="203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400" b="1" dirty="0">
                <a:solidFill>
                  <a:srgbClr val="FFFFFF"/>
                </a:solidFill>
                <a:latin typeface="Times New Roman"/>
                <a:ea typeface="Segoe UI" pitchFamily="2"/>
                <a:cs typeface="Times New Roman"/>
              </a:rPr>
              <a:t>10</a:t>
            </a:r>
          </a:p>
        </p:txBody>
      </p:sp>
      <p:sp>
        <p:nvSpPr>
          <p:cNvPr id="14" name="ZoneTexte 1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15" name="ZoneTexte 14"/>
          <p:cNvSpPr txBox="1"/>
          <p:nvPr/>
        </p:nvSpPr>
        <p:spPr>
          <a:xfrm rot="5400000">
            <a:off x="-256140" y="7711740"/>
            <a:ext cx="186011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DGGDI - Formation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972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/>
          <p:cNvSpPr txBox="1"/>
          <p:nvPr/>
        </p:nvSpPr>
        <p:spPr>
          <a:xfrm rot="5400000">
            <a:off x="753480" y="6976440"/>
            <a:ext cx="389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CIEL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ZoneTexte 20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ZoneTexte 22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ZoneTexte 24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80" y="4598640"/>
            <a:ext cx="704520" cy="245736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ZoneTexte 26"/>
          <p:cNvSpPr txBox="1"/>
          <p:nvPr/>
        </p:nvSpPr>
        <p:spPr>
          <a:xfrm rot="5400000">
            <a:off x="193500" y="2555460"/>
            <a:ext cx="884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Mai 2016</a:t>
            </a:r>
          </a:p>
        </p:txBody>
      </p:sp>
      <p:sp>
        <p:nvSpPr>
          <p:cNvPr id="28" name="ZoneTexte 27"/>
          <p:cNvSpPr txBox="1"/>
          <p:nvPr/>
        </p:nvSpPr>
        <p:spPr>
          <a:xfrm rot="5400000">
            <a:off x="-230220" y="7424460"/>
            <a:ext cx="16466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DGDDI – équipe CIEL</a:t>
            </a:r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ZoneTexte 29"/>
          <p:cNvSpPr txBox="1"/>
          <p:nvPr/>
        </p:nvSpPr>
        <p:spPr>
          <a:xfrm rot="5400000">
            <a:off x="594180" y="6828660"/>
            <a:ext cx="455040" cy="2336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500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F3/C1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ZoneTexte 31"/>
          <p:cNvSpPr txBox="1"/>
          <p:nvPr/>
        </p:nvSpPr>
        <p:spPr>
          <a:xfrm rot="5400000">
            <a:off x="138599" y="2348999"/>
            <a:ext cx="951840" cy="2944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920">
                <a:solidFill>
                  <a:srgbClr val="FFFFFF"/>
                </a:solidFill>
                <a:latin typeface="Verdana"/>
                <a:ea typeface="Segoe UI" pitchFamily="2"/>
                <a:cs typeface="Verdana"/>
              </a:rPr>
              <a:t>04/2016</a:t>
            </a:r>
          </a:p>
        </p:txBody>
      </p:sp>
      <p:pic>
        <p:nvPicPr>
          <p:cNvPr id="33" name="Imag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ZoneTexte 33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40" y="431640"/>
            <a:ext cx="68688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ZoneTexte 35"/>
          <p:cNvSpPr txBox="1"/>
          <p:nvPr/>
        </p:nvSpPr>
        <p:spPr>
          <a:xfrm rot="5400000">
            <a:off x="239220" y="2402820"/>
            <a:ext cx="7930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05/2016</a:t>
            </a:r>
          </a:p>
        </p:txBody>
      </p:sp>
      <p:sp>
        <p:nvSpPr>
          <p:cNvPr id="37" name="ZoneTexte 36"/>
          <p:cNvSpPr txBox="1"/>
          <p:nvPr/>
        </p:nvSpPr>
        <p:spPr>
          <a:xfrm rot="5400000">
            <a:off x="188100" y="2560860"/>
            <a:ext cx="895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Juin 2016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57080" y="1015919"/>
            <a:ext cx="8090999" cy="33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ZoneTexte 38"/>
          <p:cNvSpPr txBox="1"/>
          <p:nvPr/>
        </p:nvSpPr>
        <p:spPr>
          <a:xfrm>
            <a:off x="5711040" y="423360"/>
            <a:ext cx="2973959" cy="43488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Présentation de CIEL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047479" y="1040759"/>
            <a:ext cx="3312359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FFFFFF"/>
                </a:solidFill>
                <a:latin typeface="Calibri"/>
                <a:ea typeface="Segoe UI" pitchFamily="2"/>
                <a:cs typeface="Calibri"/>
              </a:rPr>
              <a:t>La dématérialisation de la DRM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626840" y="1565280"/>
            <a:ext cx="3731400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Seuls sont dématérialisés dans CIEL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357880" y="1589400"/>
            <a:ext cx="5256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00"/>
                </a:solidFill>
                <a:latin typeface="Calibri"/>
                <a:ea typeface="Segoe UI" pitchFamily="2"/>
                <a:cs typeface="Calibri"/>
              </a:rPr>
              <a:t> 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5410079" y="1565280"/>
            <a:ext cx="860399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internet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269760" y="1589400"/>
            <a:ext cx="6156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0000"/>
                </a:solidFill>
                <a:latin typeface="Calibri"/>
                <a:ea typeface="Segoe UI" pitchFamily="2"/>
                <a:cs typeface="Calibri"/>
              </a:rPr>
              <a:t>: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626840" y="2247840"/>
            <a:ext cx="83160" cy="104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81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1842479" y="2173680"/>
            <a:ext cx="620639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compte principal des produits détenus en suspension de droits ;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1626840" y="2522160"/>
            <a:ext cx="83160" cy="104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81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1842479" y="2448000"/>
            <a:ext cx="573696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compte principal des produits détenus en droits acquittés ;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626840" y="2796480"/>
            <a:ext cx="83160" cy="104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81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1842479" y="2722320"/>
            <a:ext cx="52632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compte des capsules représentatives de droits (CRD) ;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626840" y="3070800"/>
            <a:ext cx="83160" cy="104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81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1842479" y="2996640"/>
            <a:ext cx="291456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La demande de compensation ;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1626840" y="3345120"/>
            <a:ext cx="83160" cy="10404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zh-CN" sz="810">
                <a:solidFill>
                  <a:srgbClr val="000000"/>
                </a:solidFill>
                <a:latin typeface="OpenSymbol"/>
                <a:ea typeface="Segoe UI" pitchFamily="2"/>
                <a:cs typeface="OpenSymbol"/>
              </a:rPr>
              <a:t>●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1842479" y="3270960"/>
            <a:ext cx="32803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relevé de non apurement (RNA).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1842479" y="3545279"/>
            <a:ext cx="79560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Les comptes de subdivisions (de production, de transformation) n’entrent pas dans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842479" y="3819600"/>
            <a:ext cx="19710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 périmètre de CIEL</a:t>
            </a:r>
            <a:r>
              <a:rPr lang="fr-FR" sz="1800" b="1">
                <a:solidFill>
                  <a:srgbClr val="000000"/>
                </a:solidFill>
                <a:latin typeface="Calibri"/>
                <a:ea typeface="Segoe UI" pitchFamily="2"/>
                <a:cs typeface="Calibri"/>
              </a:rPr>
              <a:t>.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1626840" y="4368239"/>
            <a:ext cx="3528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Les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079000" y="4368239"/>
            <a:ext cx="14608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entrepositaires</a:t>
            </a:r>
          </a:p>
        </p:txBody>
      </p:sp>
      <p:sp>
        <p:nvSpPr>
          <p:cNvPr id="59" name="ZoneTexte 58"/>
          <p:cNvSpPr txBox="1"/>
          <p:nvPr/>
        </p:nvSpPr>
        <p:spPr>
          <a:xfrm>
            <a:off x="3637080" y="4368239"/>
            <a:ext cx="66816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agréés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4403880" y="4368239"/>
            <a:ext cx="12884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transmettent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5789879" y="4368239"/>
            <a:ext cx="2826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au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6171840" y="4368239"/>
            <a:ext cx="7016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service</a:t>
            </a:r>
          </a:p>
        </p:txBody>
      </p:sp>
      <p:sp>
        <p:nvSpPr>
          <p:cNvPr id="63" name="ZoneTexte 62"/>
          <p:cNvSpPr txBox="1"/>
          <p:nvPr/>
        </p:nvSpPr>
        <p:spPr>
          <a:xfrm>
            <a:off x="6971760" y="4368239"/>
            <a:ext cx="2142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la</a:t>
            </a:r>
          </a:p>
        </p:txBody>
      </p:sp>
      <p:sp>
        <p:nvSpPr>
          <p:cNvPr id="64" name="ZoneTexte 63"/>
          <p:cNvSpPr txBox="1"/>
          <p:nvPr/>
        </p:nvSpPr>
        <p:spPr>
          <a:xfrm>
            <a:off x="7283520" y="4368239"/>
            <a:ext cx="11026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déclaration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8485200" y="4368239"/>
            <a:ext cx="132804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récapitulative</a:t>
            </a:r>
          </a:p>
        </p:txBody>
      </p:sp>
      <p:sp>
        <p:nvSpPr>
          <p:cNvPr id="66" name="ZoneTexte 65"/>
          <p:cNvSpPr txBox="1"/>
          <p:nvPr/>
        </p:nvSpPr>
        <p:spPr>
          <a:xfrm>
            <a:off x="1626840" y="4642560"/>
            <a:ext cx="80550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mensuelle </a:t>
            </a:r>
            <a:r>
              <a:rPr lang="fr-FR" sz="18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au plus tard le dixième jour </a:t>
            </a: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de chaque mois (pour la DRM papier, le cachet</a:t>
            </a:r>
          </a:p>
        </p:txBody>
      </p:sp>
      <p:sp>
        <p:nvSpPr>
          <p:cNvPr id="67" name="ZoneTexte 66"/>
          <p:cNvSpPr txBox="1"/>
          <p:nvPr/>
        </p:nvSpPr>
        <p:spPr>
          <a:xfrm>
            <a:off x="1626840" y="4916880"/>
            <a:ext cx="212220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de la poste faisant foi).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1626840" y="5466600"/>
            <a:ext cx="5935319" cy="31140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2000" b="1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CIEL intègre un moteur de calcul automatisé de l’impôt :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1626840" y="5770079"/>
            <a:ext cx="827315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  Les  alcools,  boissons  alcooliques  et  produits  vitivinicoles  sont  déclarés  en  volume</a:t>
            </a:r>
          </a:p>
        </p:txBody>
      </p:sp>
      <p:sp>
        <p:nvSpPr>
          <p:cNvPr id="70" name="ZoneTexte 69"/>
          <p:cNvSpPr txBox="1"/>
          <p:nvPr/>
        </p:nvSpPr>
        <p:spPr>
          <a:xfrm>
            <a:off x="1626840" y="6044400"/>
            <a:ext cx="77652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effectif ;</a:t>
            </a:r>
          </a:p>
        </p:txBody>
      </p:sp>
      <p:sp>
        <p:nvSpPr>
          <p:cNvPr id="71" name="ZoneTexte 70"/>
          <p:cNvSpPr txBox="1"/>
          <p:nvPr/>
        </p:nvSpPr>
        <p:spPr>
          <a:xfrm>
            <a:off x="1626840" y="6318720"/>
            <a:ext cx="7907399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 Saisie du degré d’alcool pour les bières et saisie obligatoire du TAV pour les alcools ;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1626840" y="6593040"/>
            <a:ext cx="4718880" cy="279360"/>
          </a:xfrm>
          <a:prstGeom prst="rect">
            <a:avLst/>
          </a:prstGeom>
          <a:noFill/>
          <a:ln>
            <a:noFill/>
          </a:ln>
        </p:spPr>
        <p:txBody>
          <a:bodyPr vert="horz" wrap="none" lIns="0" tIns="0" rIns="0" bIns="0" anchor="t" anchorCtr="0" compatLnSpc="0">
            <a:spAutoFit/>
          </a:bodyPr>
          <a:lstStyle/>
          <a:p>
            <a:pPr lvl="0" algn="l" rtl="0" hangingPunct="0">
              <a:buNone/>
              <a:tabLst/>
            </a:pPr>
            <a:r>
              <a:rPr lang="fr-FR" sz="1800">
                <a:solidFill>
                  <a:srgbClr val="002060"/>
                </a:solidFill>
                <a:latin typeface="Calibri"/>
                <a:ea typeface="Segoe UI" pitchFamily="2"/>
                <a:cs typeface="Calibri"/>
              </a:rPr>
              <a:t>- Reprise des données saisies d’un mois sur l’autre.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ter-page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2715</TotalTime>
  <Words>3909</Words>
  <Application>Microsoft Office PowerPoint</Application>
  <PresentationFormat>Personnalisé</PresentationFormat>
  <Paragraphs>876</Paragraphs>
  <Slides>36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6" baseType="lpstr">
      <vt:lpstr>Microsoft YaHei</vt:lpstr>
      <vt:lpstr>Arial</vt:lpstr>
      <vt:lpstr>Calibri</vt:lpstr>
      <vt:lpstr>Mangal</vt:lpstr>
      <vt:lpstr>OpenSymbol</vt:lpstr>
      <vt:lpstr>Segoe UI</vt:lpstr>
      <vt:lpstr>Tahoma</vt:lpstr>
      <vt:lpstr>Times New Roman</vt:lpstr>
      <vt:lpstr>Verdana</vt:lpstr>
      <vt:lpstr>master-page3</vt:lpstr>
      <vt:lpstr>Présentation PowerPoint</vt:lpstr>
      <vt:lpstr>Présentation PowerPoint</vt:lpstr>
      <vt:lpstr>Présentation PowerPoint</vt:lpstr>
      <vt:lpstr>Site de test eDMS</vt:lpstr>
      <vt:lpstr>Présentation PowerPoint</vt:lpstr>
      <vt:lpstr>L’adhésion est facultative Quand vous avez adhéré vous ne pouvez plus établir de « DRM papier »</vt:lpstr>
      <vt:lpstr>Site de production eDMS avec clé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Page d’accueil eDMS</vt:lpstr>
      <vt:lpstr>Importation Vous pouvez importer vos données issues d’un logiciel de comptabilité matière</vt:lpstr>
      <vt:lpstr>Déclarer</vt:lpstr>
      <vt:lpstr>La saisie journalière vaut comptabilité matière comme le registre « entrées /sorties »</vt:lpstr>
      <vt:lpstr>Vous utilisez EDCA Vous pouvez intégrer vos DCA et DSA sans saisie</vt:lpstr>
      <vt:lpstr>Sorties sous contrat d’achat accès en ligne par la recherche à  vos contrats</vt:lpstr>
      <vt:lpstr>Présentation PowerPoint</vt:lpstr>
      <vt:lpstr>Stocks de CRD</vt:lpstr>
      <vt:lpstr>Présentation PowerPoint</vt:lpstr>
      <vt:lpstr>Vous utilisez EDCA Vous pouvez intégrer vos documents non apurés depuis plus de 3 mois</vt:lpstr>
      <vt:lpstr>Avant le 10 du mois suivant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DMS devenue DRM définitive sur Produouane est transmise au CIVB Si elle diffère de celle enregistrée sur eDMS il faut traiter les écarts (page d’accueil) pour passer à la DMS du mois suivant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BELAUBE</dc:creator>
  <cp:lastModifiedBy>Jean BELAUBE</cp:lastModifiedBy>
  <cp:revision>35</cp:revision>
  <dcterms:modified xsi:type="dcterms:W3CDTF">2016-08-31T15:48:05Z</dcterms:modified>
</cp:coreProperties>
</file>